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35"/>
  </p:notesMasterIdLst>
  <p:sldIdLst>
    <p:sldId id="256" r:id="rId4"/>
    <p:sldId id="331" r:id="rId5"/>
    <p:sldId id="281" r:id="rId6"/>
    <p:sldId id="282" r:id="rId7"/>
    <p:sldId id="283" r:id="rId8"/>
    <p:sldId id="284" r:id="rId9"/>
    <p:sldId id="276" r:id="rId10"/>
    <p:sldId id="327" r:id="rId11"/>
    <p:sldId id="328" r:id="rId12"/>
    <p:sldId id="329" r:id="rId13"/>
    <p:sldId id="330" r:id="rId14"/>
    <p:sldId id="295" r:id="rId15"/>
    <p:sldId id="296" r:id="rId16"/>
    <p:sldId id="297" r:id="rId17"/>
    <p:sldId id="298" r:id="rId18"/>
    <p:sldId id="299" r:id="rId19"/>
    <p:sldId id="300" r:id="rId20"/>
    <p:sldId id="317" r:id="rId21"/>
    <p:sldId id="318" r:id="rId22"/>
    <p:sldId id="319" r:id="rId23"/>
    <p:sldId id="320" r:id="rId24"/>
    <p:sldId id="321" r:id="rId25"/>
    <p:sldId id="322" r:id="rId26"/>
    <p:sldId id="314" r:id="rId27"/>
    <p:sldId id="315" r:id="rId28"/>
    <p:sldId id="316" r:id="rId29"/>
    <p:sldId id="341" r:id="rId30"/>
    <p:sldId id="335" r:id="rId31"/>
    <p:sldId id="336" r:id="rId32"/>
    <p:sldId id="337" r:id="rId33"/>
    <p:sldId id="33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6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82437" autoAdjust="0"/>
  </p:normalViewPr>
  <p:slideViewPr>
    <p:cSldViewPr>
      <p:cViewPr varScale="1">
        <p:scale>
          <a:sx n="90" d="100"/>
          <a:sy n="90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CF632B-E2DF-204A-AC03-1DA0D99FF980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9673C6-DD3A-EF41-89D1-099F221C24DF}">
      <dgm:prSet phldrT="[Text]" custT="1"/>
      <dgm:spPr/>
      <dgm:t>
        <a:bodyPr/>
        <a:lstStyle/>
        <a:p>
          <a:r>
            <a:rPr lang="en-US" sz="1200" dirty="0" smtClean="0"/>
            <a:t>Board of Directors</a:t>
          </a:r>
          <a:endParaRPr lang="en-US" sz="1200" dirty="0"/>
        </a:p>
      </dgm:t>
    </dgm:pt>
    <dgm:pt modelId="{C7BA807D-31AB-194A-A38A-1B9AA7A6F149}" type="parTrans" cxnId="{4EBD909F-936C-E848-A400-BCA2E493339C}">
      <dgm:prSet/>
      <dgm:spPr/>
      <dgm:t>
        <a:bodyPr/>
        <a:lstStyle/>
        <a:p>
          <a:endParaRPr lang="en-US"/>
        </a:p>
      </dgm:t>
    </dgm:pt>
    <dgm:pt modelId="{2EE40563-07D3-6142-9D14-7FA4ECEEFEAC}" type="sibTrans" cxnId="{4EBD909F-936C-E848-A400-BCA2E493339C}">
      <dgm:prSet/>
      <dgm:spPr/>
      <dgm:t>
        <a:bodyPr/>
        <a:lstStyle/>
        <a:p>
          <a:endParaRPr lang="en-US"/>
        </a:p>
      </dgm:t>
    </dgm:pt>
    <dgm:pt modelId="{682DF769-F684-A243-BB23-12314A1F0347}">
      <dgm:prSet phldrT="[Text]" custT="1"/>
      <dgm:spPr/>
      <dgm:t>
        <a:bodyPr/>
        <a:lstStyle/>
        <a:p>
          <a:r>
            <a:rPr lang="en-US" sz="1200" dirty="0" smtClean="0"/>
            <a:t>Chairman of the Board and CEO</a:t>
          </a:r>
          <a:endParaRPr lang="en-US" sz="1200" dirty="0"/>
        </a:p>
      </dgm:t>
    </dgm:pt>
    <dgm:pt modelId="{AD6C0326-FCE0-BE4F-9D45-1E4CCC996187}" type="parTrans" cxnId="{E126803C-CCB6-4549-88CE-D6304095DFA1}">
      <dgm:prSet/>
      <dgm:spPr/>
      <dgm:t>
        <a:bodyPr/>
        <a:lstStyle/>
        <a:p>
          <a:endParaRPr lang="en-US"/>
        </a:p>
      </dgm:t>
    </dgm:pt>
    <dgm:pt modelId="{1C960342-7894-9541-8E2B-8EAF1B278C44}" type="sibTrans" cxnId="{E126803C-CCB6-4549-88CE-D6304095DFA1}">
      <dgm:prSet/>
      <dgm:spPr/>
      <dgm:t>
        <a:bodyPr/>
        <a:lstStyle/>
        <a:p>
          <a:endParaRPr lang="en-US"/>
        </a:p>
      </dgm:t>
    </dgm:pt>
    <dgm:pt modelId="{057A6AD8-DF39-5845-BED2-076D6D495471}">
      <dgm:prSet phldrT="[Text]" custT="1"/>
      <dgm:spPr/>
      <dgm:t>
        <a:bodyPr/>
        <a:lstStyle/>
        <a:p>
          <a:r>
            <a:rPr lang="en-US" sz="1200" dirty="0" smtClean="0"/>
            <a:t>President and Chief Operations Officer (COO)</a:t>
          </a:r>
          <a:endParaRPr lang="en-US" sz="1200" dirty="0"/>
        </a:p>
      </dgm:t>
    </dgm:pt>
    <dgm:pt modelId="{1A883227-F40B-5844-A3D8-2B1391D00489}" type="parTrans" cxnId="{5353B973-090E-BC42-AF9E-A37CBD37092E}">
      <dgm:prSet/>
      <dgm:spPr/>
      <dgm:t>
        <a:bodyPr/>
        <a:lstStyle/>
        <a:p>
          <a:endParaRPr lang="en-US"/>
        </a:p>
      </dgm:t>
    </dgm:pt>
    <dgm:pt modelId="{588A625A-E204-B943-8EE3-45D907F616AB}" type="sibTrans" cxnId="{5353B973-090E-BC42-AF9E-A37CBD37092E}">
      <dgm:prSet/>
      <dgm:spPr/>
      <dgm:t>
        <a:bodyPr/>
        <a:lstStyle/>
        <a:p>
          <a:endParaRPr lang="en-US"/>
        </a:p>
      </dgm:t>
    </dgm:pt>
    <dgm:pt modelId="{89A7A044-6741-D54C-9840-906E74C7F66C}">
      <dgm:prSet custT="1"/>
      <dgm:spPr/>
      <dgm:t>
        <a:bodyPr/>
        <a:lstStyle/>
        <a:p>
          <a:r>
            <a:rPr lang="en-US" sz="1200" dirty="0" smtClean="0"/>
            <a:t>Vice President and Chief Financial Officer (CFO)</a:t>
          </a:r>
          <a:endParaRPr lang="en-US" sz="1200" dirty="0"/>
        </a:p>
      </dgm:t>
    </dgm:pt>
    <dgm:pt modelId="{3AE10784-EF18-464F-9D3A-D846ABE887AD}" type="parTrans" cxnId="{E68F44AB-2AF2-7F41-8A08-333A68EEE0D2}">
      <dgm:prSet/>
      <dgm:spPr/>
      <dgm:t>
        <a:bodyPr/>
        <a:lstStyle/>
        <a:p>
          <a:endParaRPr lang="en-US"/>
        </a:p>
      </dgm:t>
    </dgm:pt>
    <dgm:pt modelId="{CE27E355-2217-5844-A02D-A3176D4DE588}" type="sibTrans" cxnId="{E68F44AB-2AF2-7F41-8A08-333A68EEE0D2}">
      <dgm:prSet/>
      <dgm:spPr/>
      <dgm:t>
        <a:bodyPr/>
        <a:lstStyle/>
        <a:p>
          <a:endParaRPr lang="en-US"/>
        </a:p>
      </dgm:t>
    </dgm:pt>
    <dgm:pt modelId="{567BBD9D-7E8F-0743-997D-9294B422FC37}">
      <dgm:prSet/>
      <dgm:spPr/>
      <dgm:t>
        <a:bodyPr/>
        <a:lstStyle/>
        <a:p>
          <a:r>
            <a:rPr lang="en-US" dirty="0" smtClean="0"/>
            <a:t>Treasurer</a:t>
          </a:r>
          <a:endParaRPr lang="en-US" dirty="0"/>
        </a:p>
      </dgm:t>
    </dgm:pt>
    <dgm:pt modelId="{9E53609C-3D5A-5846-8A0C-0BF9D47B37EB}" type="parTrans" cxnId="{7A77B366-86ED-624D-AF43-E46D2EE59EEB}">
      <dgm:prSet/>
      <dgm:spPr/>
      <dgm:t>
        <a:bodyPr/>
        <a:lstStyle/>
        <a:p>
          <a:endParaRPr lang="en-US"/>
        </a:p>
      </dgm:t>
    </dgm:pt>
    <dgm:pt modelId="{4F75155B-E39D-7B49-A012-1C455404BB70}" type="sibTrans" cxnId="{7A77B366-86ED-624D-AF43-E46D2EE59EEB}">
      <dgm:prSet/>
      <dgm:spPr/>
      <dgm:t>
        <a:bodyPr/>
        <a:lstStyle/>
        <a:p>
          <a:endParaRPr lang="en-US"/>
        </a:p>
      </dgm:t>
    </dgm:pt>
    <dgm:pt modelId="{D86F235E-8010-FA4E-989D-74F78AC6CF6E}">
      <dgm:prSet/>
      <dgm:spPr/>
      <dgm:t>
        <a:bodyPr/>
        <a:lstStyle/>
        <a:p>
          <a:r>
            <a:rPr lang="en-US" dirty="0" smtClean="0"/>
            <a:t>Controller</a:t>
          </a:r>
          <a:endParaRPr lang="en-US" dirty="0"/>
        </a:p>
      </dgm:t>
    </dgm:pt>
    <dgm:pt modelId="{B5F4891B-7A2D-754A-B2F2-1314B2765FED}" type="parTrans" cxnId="{24FD9C0B-146E-9444-9471-BD665652A3B9}">
      <dgm:prSet/>
      <dgm:spPr/>
      <dgm:t>
        <a:bodyPr/>
        <a:lstStyle/>
        <a:p>
          <a:endParaRPr lang="en-US"/>
        </a:p>
      </dgm:t>
    </dgm:pt>
    <dgm:pt modelId="{4C6EFF61-F3BD-1D4F-8CF5-3BCFA6F6A98D}" type="sibTrans" cxnId="{24FD9C0B-146E-9444-9471-BD665652A3B9}">
      <dgm:prSet/>
      <dgm:spPr/>
      <dgm:t>
        <a:bodyPr/>
        <a:lstStyle/>
        <a:p>
          <a:endParaRPr lang="en-US"/>
        </a:p>
      </dgm:t>
    </dgm:pt>
    <dgm:pt modelId="{712FC9DB-23AE-3941-819A-08412C5BCBB1}">
      <dgm:prSet/>
      <dgm:spPr/>
      <dgm:t>
        <a:bodyPr/>
        <a:lstStyle/>
        <a:p>
          <a:r>
            <a:rPr lang="en-US" dirty="0" smtClean="0"/>
            <a:t>Tax Manager</a:t>
          </a:r>
          <a:endParaRPr lang="en-US" dirty="0"/>
        </a:p>
      </dgm:t>
    </dgm:pt>
    <dgm:pt modelId="{E22F6061-A0A3-6D46-A921-D334B964F1FD}" type="parTrans" cxnId="{67F061B4-E7B4-4C4A-9D6D-EFC4B54C9F36}">
      <dgm:prSet/>
      <dgm:spPr/>
      <dgm:t>
        <a:bodyPr/>
        <a:lstStyle/>
        <a:p>
          <a:endParaRPr lang="en-US"/>
        </a:p>
      </dgm:t>
    </dgm:pt>
    <dgm:pt modelId="{195573D5-838D-FD41-94C0-2B76C5E4EA37}" type="sibTrans" cxnId="{67F061B4-E7B4-4C4A-9D6D-EFC4B54C9F36}">
      <dgm:prSet/>
      <dgm:spPr/>
      <dgm:t>
        <a:bodyPr/>
        <a:lstStyle/>
        <a:p>
          <a:endParaRPr lang="en-US"/>
        </a:p>
      </dgm:t>
    </dgm:pt>
    <dgm:pt modelId="{2AFB4AFA-6AC3-1B42-ACE9-926E2FB5A40A}">
      <dgm:prSet/>
      <dgm:spPr/>
      <dgm:t>
        <a:bodyPr/>
        <a:lstStyle/>
        <a:p>
          <a:r>
            <a:rPr lang="en-US" dirty="0" smtClean="0"/>
            <a:t>Cash Manager</a:t>
          </a:r>
          <a:endParaRPr lang="en-US" dirty="0"/>
        </a:p>
      </dgm:t>
    </dgm:pt>
    <dgm:pt modelId="{82A47483-3E00-CB48-8BA6-3DACED0F5ED8}" type="parTrans" cxnId="{312118EE-4553-554A-B8F3-BEB8844EBF8C}">
      <dgm:prSet/>
      <dgm:spPr/>
      <dgm:t>
        <a:bodyPr/>
        <a:lstStyle/>
        <a:p>
          <a:endParaRPr lang="en-US"/>
        </a:p>
      </dgm:t>
    </dgm:pt>
    <dgm:pt modelId="{90716245-579A-6349-A2F7-F622B81F7970}" type="sibTrans" cxnId="{312118EE-4553-554A-B8F3-BEB8844EBF8C}">
      <dgm:prSet/>
      <dgm:spPr/>
      <dgm:t>
        <a:bodyPr/>
        <a:lstStyle/>
        <a:p>
          <a:endParaRPr lang="en-US"/>
        </a:p>
      </dgm:t>
    </dgm:pt>
    <dgm:pt modelId="{F5F1916E-0573-3B46-8450-D0D535C2FD84}">
      <dgm:prSet/>
      <dgm:spPr/>
      <dgm:t>
        <a:bodyPr/>
        <a:lstStyle/>
        <a:p>
          <a:r>
            <a:rPr lang="en-US" dirty="0" smtClean="0"/>
            <a:t>Credit Manager</a:t>
          </a:r>
          <a:endParaRPr lang="en-US" dirty="0"/>
        </a:p>
      </dgm:t>
    </dgm:pt>
    <dgm:pt modelId="{0067E5A9-2173-F247-A5FC-9B5E45E41ED5}" type="parTrans" cxnId="{1C6279A7-DD01-9D4F-AC59-7228A40F741D}">
      <dgm:prSet/>
      <dgm:spPr/>
      <dgm:t>
        <a:bodyPr/>
        <a:lstStyle/>
        <a:p>
          <a:endParaRPr lang="en-US"/>
        </a:p>
      </dgm:t>
    </dgm:pt>
    <dgm:pt modelId="{B9E18C5C-6580-124B-9E5E-71DE9EAB6013}" type="sibTrans" cxnId="{1C6279A7-DD01-9D4F-AC59-7228A40F741D}">
      <dgm:prSet/>
      <dgm:spPr/>
      <dgm:t>
        <a:bodyPr/>
        <a:lstStyle/>
        <a:p>
          <a:endParaRPr lang="en-US"/>
        </a:p>
      </dgm:t>
    </dgm:pt>
    <dgm:pt modelId="{E3561842-C194-284F-B4EB-72A4569EA859}">
      <dgm:prSet/>
      <dgm:spPr/>
      <dgm:t>
        <a:bodyPr/>
        <a:lstStyle/>
        <a:p>
          <a:r>
            <a:rPr lang="en-US" dirty="0" smtClean="0"/>
            <a:t>Capital Expenditures</a:t>
          </a:r>
          <a:endParaRPr lang="en-US" dirty="0"/>
        </a:p>
      </dgm:t>
    </dgm:pt>
    <dgm:pt modelId="{A126242A-82F3-0A4A-82BA-6BEC1717F01D}" type="parTrans" cxnId="{4B714310-6F3E-934E-BEAB-489633B38FE3}">
      <dgm:prSet/>
      <dgm:spPr/>
      <dgm:t>
        <a:bodyPr/>
        <a:lstStyle/>
        <a:p>
          <a:endParaRPr lang="en-US"/>
        </a:p>
      </dgm:t>
    </dgm:pt>
    <dgm:pt modelId="{F9E2FD96-CCC6-344B-B2FF-0223097CA87F}" type="sibTrans" cxnId="{4B714310-6F3E-934E-BEAB-489633B38FE3}">
      <dgm:prSet/>
      <dgm:spPr/>
      <dgm:t>
        <a:bodyPr/>
        <a:lstStyle/>
        <a:p>
          <a:endParaRPr lang="en-US"/>
        </a:p>
      </dgm:t>
    </dgm:pt>
    <dgm:pt modelId="{C1244D94-2C69-B44C-B09D-B32DBFEF7446}">
      <dgm:prSet/>
      <dgm:spPr/>
      <dgm:t>
        <a:bodyPr/>
        <a:lstStyle/>
        <a:p>
          <a:r>
            <a:rPr lang="en-US" dirty="0" smtClean="0"/>
            <a:t>Financial Planning</a:t>
          </a:r>
          <a:endParaRPr lang="en-US" dirty="0"/>
        </a:p>
      </dgm:t>
    </dgm:pt>
    <dgm:pt modelId="{63AF91F0-C92B-9741-AEBB-7B0FF4B689F8}" type="parTrans" cxnId="{0B8ED1B6-0D1F-B544-8187-BC5E4DDE8B81}">
      <dgm:prSet/>
      <dgm:spPr/>
      <dgm:t>
        <a:bodyPr/>
        <a:lstStyle/>
        <a:p>
          <a:endParaRPr lang="en-US"/>
        </a:p>
      </dgm:t>
    </dgm:pt>
    <dgm:pt modelId="{48812EEA-8533-B147-89E6-CD575D64BFDE}" type="sibTrans" cxnId="{0B8ED1B6-0D1F-B544-8187-BC5E4DDE8B81}">
      <dgm:prSet/>
      <dgm:spPr/>
      <dgm:t>
        <a:bodyPr/>
        <a:lstStyle/>
        <a:p>
          <a:endParaRPr lang="en-US"/>
        </a:p>
      </dgm:t>
    </dgm:pt>
    <dgm:pt modelId="{9FE97E07-E9A9-0541-A604-7378ABDCF88A}">
      <dgm:prSet/>
      <dgm:spPr/>
      <dgm:t>
        <a:bodyPr/>
        <a:lstStyle/>
        <a:p>
          <a:r>
            <a:rPr lang="en-US" dirty="0" smtClean="0"/>
            <a:t>Financial Accounting Manager</a:t>
          </a:r>
          <a:endParaRPr lang="en-US" dirty="0"/>
        </a:p>
      </dgm:t>
    </dgm:pt>
    <dgm:pt modelId="{89C4CDF5-9D2A-8B48-9676-37B0040E5EB1}" type="parTrans" cxnId="{B8FC0C6C-0241-2D4D-89D9-5B3DDB3E2C48}">
      <dgm:prSet/>
      <dgm:spPr/>
      <dgm:t>
        <a:bodyPr/>
        <a:lstStyle/>
        <a:p>
          <a:endParaRPr lang="en-US"/>
        </a:p>
      </dgm:t>
    </dgm:pt>
    <dgm:pt modelId="{A5923567-6708-A04E-80A5-B10A0FC32B38}" type="sibTrans" cxnId="{B8FC0C6C-0241-2D4D-89D9-5B3DDB3E2C48}">
      <dgm:prSet/>
      <dgm:spPr/>
      <dgm:t>
        <a:bodyPr/>
        <a:lstStyle/>
        <a:p>
          <a:endParaRPr lang="en-US"/>
        </a:p>
      </dgm:t>
    </dgm:pt>
    <dgm:pt modelId="{E94711CD-A0E8-FE44-BE93-CBC8950B8B07}">
      <dgm:prSet/>
      <dgm:spPr/>
      <dgm:t>
        <a:bodyPr/>
        <a:lstStyle/>
        <a:p>
          <a:r>
            <a:rPr lang="en-US" dirty="0" smtClean="0"/>
            <a:t>Cost Accounting Manager</a:t>
          </a:r>
          <a:endParaRPr lang="en-US" dirty="0"/>
        </a:p>
      </dgm:t>
    </dgm:pt>
    <dgm:pt modelId="{1DFD4BEE-DE09-204F-B845-9D8AC158C12B}" type="parTrans" cxnId="{62A0DEC3-A02C-174B-AE8A-860BF6ADA447}">
      <dgm:prSet/>
      <dgm:spPr/>
      <dgm:t>
        <a:bodyPr/>
        <a:lstStyle/>
        <a:p>
          <a:endParaRPr lang="en-US"/>
        </a:p>
      </dgm:t>
    </dgm:pt>
    <dgm:pt modelId="{0EB14521-6F74-604D-81A2-2824087FC85C}" type="sibTrans" cxnId="{62A0DEC3-A02C-174B-AE8A-860BF6ADA447}">
      <dgm:prSet/>
      <dgm:spPr/>
      <dgm:t>
        <a:bodyPr/>
        <a:lstStyle/>
        <a:p>
          <a:endParaRPr lang="en-US"/>
        </a:p>
      </dgm:t>
    </dgm:pt>
    <dgm:pt modelId="{08F34244-D6C7-4248-9FA9-752F71948C12}">
      <dgm:prSet/>
      <dgm:spPr/>
      <dgm:t>
        <a:bodyPr/>
        <a:lstStyle/>
        <a:p>
          <a:r>
            <a:rPr lang="en-US" dirty="0" smtClean="0"/>
            <a:t>Data Processing Manager</a:t>
          </a:r>
          <a:endParaRPr lang="en-US" dirty="0"/>
        </a:p>
      </dgm:t>
    </dgm:pt>
    <dgm:pt modelId="{6457E6B3-9C34-954A-853D-AA8AE153BE79}" type="parTrans" cxnId="{86D049AC-663E-FD41-A59A-639CE7D0D823}">
      <dgm:prSet/>
      <dgm:spPr/>
      <dgm:t>
        <a:bodyPr/>
        <a:lstStyle/>
        <a:p>
          <a:endParaRPr lang="en-US"/>
        </a:p>
      </dgm:t>
    </dgm:pt>
    <dgm:pt modelId="{29278A39-EFD6-774C-81AD-ABE5E5DAF8B2}" type="sibTrans" cxnId="{86D049AC-663E-FD41-A59A-639CE7D0D823}">
      <dgm:prSet/>
      <dgm:spPr/>
      <dgm:t>
        <a:bodyPr/>
        <a:lstStyle/>
        <a:p>
          <a:endParaRPr lang="en-US"/>
        </a:p>
      </dgm:t>
    </dgm:pt>
    <dgm:pt modelId="{C2BEB6F3-A078-A146-9A96-F00A7892FE7E}" type="pres">
      <dgm:prSet presAssocID="{5DCF632B-E2DF-204A-AC03-1DA0D99FF98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AD76B61-7A1F-4740-ACE5-10DB4C20DC7B}" type="pres">
      <dgm:prSet presAssocID="{709673C6-DD3A-EF41-89D1-099F221C24DF}" presName="hierRoot1" presStyleCnt="0"/>
      <dgm:spPr/>
    </dgm:pt>
    <dgm:pt modelId="{FFED9892-423B-EE4A-B36D-59720A2B0566}" type="pres">
      <dgm:prSet presAssocID="{709673C6-DD3A-EF41-89D1-099F221C24DF}" presName="composite" presStyleCnt="0"/>
      <dgm:spPr/>
    </dgm:pt>
    <dgm:pt modelId="{60D5573D-BED9-4148-B7B6-88C3B19FC805}" type="pres">
      <dgm:prSet presAssocID="{709673C6-DD3A-EF41-89D1-099F221C24DF}" presName="background" presStyleLbl="node0" presStyleIdx="0" presStyleCnt="1"/>
      <dgm:spPr/>
    </dgm:pt>
    <dgm:pt modelId="{CDBEE817-024D-5B4F-92F5-83FEDA21375C}" type="pres">
      <dgm:prSet presAssocID="{709673C6-DD3A-EF41-89D1-099F221C24DF}" presName="text" presStyleLbl="fgAcc0" presStyleIdx="0" presStyleCnt="1" custLinFactNeighborX="-5556" custLinFactNeighborY="-748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B52B5-CD69-A943-AF2C-F23964966408}" type="pres">
      <dgm:prSet presAssocID="{709673C6-DD3A-EF41-89D1-099F221C24DF}" presName="hierChild2" presStyleCnt="0"/>
      <dgm:spPr/>
    </dgm:pt>
    <dgm:pt modelId="{BB9A88D2-C915-8344-832A-CD1EFE9D776F}" type="pres">
      <dgm:prSet presAssocID="{AD6C0326-FCE0-BE4F-9D45-1E4CCC996187}" presName="Name10" presStyleLbl="parChTrans1D2" presStyleIdx="0" presStyleCnt="1"/>
      <dgm:spPr/>
      <dgm:t>
        <a:bodyPr/>
        <a:lstStyle/>
        <a:p>
          <a:endParaRPr lang="en-US"/>
        </a:p>
      </dgm:t>
    </dgm:pt>
    <dgm:pt modelId="{F454F6AE-C865-614C-8A34-C046435160DD}" type="pres">
      <dgm:prSet presAssocID="{682DF769-F684-A243-BB23-12314A1F0347}" presName="hierRoot2" presStyleCnt="0"/>
      <dgm:spPr/>
    </dgm:pt>
    <dgm:pt modelId="{8852A5CB-D97F-6242-8BB2-A127DF1C42E7}" type="pres">
      <dgm:prSet presAssocID="{682DF769-F684-A243-BB23-12314A1F0347}" presName="composite2" presStyleCnt="0"/>
      <dgm:spPr/>
    </dgm:pt>
    <dgm:pt modelId="{D7CD35D5-B113-B54E-AF98-8E0D7B9BED98}" type="pres">
      <dgm:prSet presAssocID="{682DF769-F684-A243-BB23-12314A1F0347}" presName="background2" presStyleLbl="node2" presStyleIdx="0" presStyleCnt="1"/>
      <dgm:spPr/>
    </dgm:pt>
    <dgm:pt modelId="{DD578A8E-36B4-124C-915A-85594F9A0140}" type="pres">
      <dgm:prSet presAssocID="{682DF769-F684-A243-BB23-12314A1F0347}" presName="text2" presStyleLbl="fgAcc2" presStyleIdx="0" presStyleCnt="1" custScaleX="114279" custScaleY="120778" custLinFactNeighborX="-5556" custLinFactNeighborY="-654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43A144-3958-CE47-B79F-1C4FB21EDC55}" type="pres">
      <dgm:prSet presAssocID="{682DF769-F684-A243-BB23-12314A1F0347}" presName="hierChild3" presStyleCnt="0"/>
      <dgm:spPr/>
    </dgm:pt>
    <dgm:pt modelId="{8FC56DED-7962-C840-B723-88EB45AE8B39}" type="pres">
      <dgm:prSet presAssocID="{1A883227-F40B-5844-A3D8-2B1391D00489}" presName="Name17" presStyleLbl="parChTrans1D3" presStyleIdx="0" presStyleCnt="1"/>
      <dgm:spPr/>
      <dgm:t>
        <a:bodyPr/>
        <a:lstStyle/>
        <a:p>
          <a:endParaRPr lang="en-US"/>
        </a:p>
      </dgm:t>
    </dgm:pt>
    <dgm:pt modelId="{86905DE4-9C96-7C4A-9844-BE741CF9AD70}" type="pres">
      <dgm:prSet presAssocID="{057A6AD8-DF39-5845-BED2-076D6D495471}" presName="hierRoot3" presStyleCnt="0"/>
      <dgm:spPr/>
    </dgm:pt>
    <dgm:pt modelId="{E3119525-7097-CF4B-A3AF-48C04DD8DC89}" type="pres">
      <dgm:prSet presAssocID="{057A6AD8-DF39-5845-BED2-076D6D495471}" presName="composite3" presStyleCnt="0"/>
      <dgm:spPr/>
    </dgm:pt>
    <dgm:pt modelId="{B3FB517D-AC10-7B4A-BB3D-ACF865F181CF}" type="pres">
      <dgm:prSet presAssocID="{057A6AD8-DF39-5845-BED2-076D6D495471}" presName="background3" presStyleLbl="node3" presStyleIdx="0" presStyleCnt="1"/>
      <dgm:spPr/>
    </dgm:pt>
    <dgm:pt modelId="{30B27C76-C34D-CE43-9D09-DF9E15347D95}" type="pres">
      <dgm:prSet presAssocID="{057A6AD8-DF39-5845-BED2-076D6D495471}" presName="text3" presStyleLbl="fgAcc3" presStyleIdx="0" presStyleCnt="1" custScaleX="132192" custScaleY="122857" custLinFactNeighborX="-5555" custLinFactNeighborY="-628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E5AC9-F598-664D-862E-C9D92639F863}" type="pres">
      <dgm:prSet presAssocID="{057A6AD8-DF39-5845-BED2-076D6D495471}" presName="hierChild4" presStyleCnt="0"/>
      <dgm:spPr/>
    </dgm:pt>
    <dgm:pt modelId="{DCA39CC9-EBB0-3D40-BFD2-1F86E5BC0DF8}" type="pres">
      <dgm:prSet presAssocID="{3AE10784-EF18-464F-9D3A-D846ABE887AD}" presName="Name23" presStyleLbl="parChTrans1D4" presStyleIdx="0" presStyleCnt="11"/>
      <dgm:spPr/>
      <dgm:t>
        <a:bodyPr/>
        <a:lstStyle/>
        <a:p>
          <a:endParaRPr lang="en-US"/>
        </a:p>
      </dgm:t>
    </dgm:pt>
    <dgm:pt modelId="{E10E46BD-646C-9E43-892B-62425EE273CC}" type="pres">
      <dgm:prSet presAssocID="{89A7A044-6741-D54C-9840-906E74C7F66C}" presName="hierRoot4" presStyleCnt="0"/>
      <dgm:spPr/>
    </dgm:pt>
    <dgm:pt modelId="{896049B0-EE1C-1B44-B56D-F5FDED9D37B5}" type="pres">
      <dgm:prSet presAssocID="{89A7A044-6741-D54C-9840-906E74C7F66C}" presName="composite4" presStyleCnt="0"/>
      <dgm:spPr/>
    </dgm:pt>
    <dgm:pt modelId="{F7C52450-0116-C04A-8A92-DAA80C0DCC63}" type="pres">
      <dgm:prSet presAssocID="{89A7A044-6741-D54C-9840-906E74C7F66C}" presName="background4" presStyleLbl="node4" presStyleIdx="0" presStyleCnt="11"/>
      <dgm:spPr/>
    </dgm:pt>
    <dgm:pt modelId="{BD2145F7-7715-C64F-90A6-87442ABE9E1B}" type="pres">
      <dgm:prSet presAssocID="{89A7A044-6741-D54C-9840-906E74C7F66C}" presName="text4" presStyleLbl="fgAcc4" presStyleIdx="0" presStyleCnt="11" custScaleX="143304" custScaleY="143636" custLinFactNeighborX="-5556" custLinFactNeighborY="-312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1CD99C-B7D5-FB46-92F3-CD4A80CEBC46}" type="pres">
      <dgm:prSet presAssocID="{89A7A044-6741-D54C-9840-906E74C7F66C}" presName="hierChild5" presStyleCnt="0"/>
      <dgm:spPr/>
    </dgm:pt>
    <dgm:pt modelId="{A736059F-B2FB-154E-A51D-AAF7DE400C09}" type="pres">
      <dgm:prSet presAssocID="{9E53609C-3D5A-5846-8A0C-0BF9D47B37EB}" presName="Name23" presStyleLbl="parChTrans1D4" presStyleIdx="1" presStyleCnt="11"/>
      <dgm:spPr/>
      <dgm:t>
        <a:bodyPr/>
        <a:lstStyle/>
        <a:p>
          <a:endParaRPr lang="en-US"/>
        </a:p>
      </dgm:t>
    </dgm:pt>
    <dgm:pt modelId="{D9D3E31E-CEF8-3A4A-94C5-AD8F56A5D226}" type="pres">
      <dgm:prSet presAssocID="{567BBD9D-7E8F-0743-997D-9294B422FC37}" presName="hierRoot4" presStyleCnt="0"/>
      <dgm:spPr/>
    </dgm:pt>
    <dgm:pt modelId="{7392A11C-5093-BF48-8B63-6C6DE0200031}" type="pres">
      <dgm:prSet presAssocID="{567BBD9D-7E8F-0743-997D-9294B422FC37}" presName="composite4" presStyleCnt="0"/>
      <dgm:spPr/>
    </dgm:pt>
    <dgm:pt modelId="{4ECB6495-93C0-054F-9C2B-17D4014E2BD2}" type="pres">
      <dgm:prSet presAssocID="{567BBD9D-7E8F-0743-997D-9294B422FC37}" presName="background4" presStyleLbl="node4" presStyleIdx="1" presStyleCnt="11"/>
      <dgm:spPr/>
    </dgm:pt>
    <dgm:pt modelId="{348C94D9-0E58-1C42-8DFE-A589310EA7A8}" type="pres">
      <dgm:prSet presAssocID="{567BBD9D-7E8F-0743-997D-9294B422FC37}" presName="text4" presStyleLbl="fgAcc4" presStyleIdx="1" presStyleCnt="11" custLinFactNeighborX="-87280" custLinFactNeighborY="-68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20665B-E2AB-6D44-B0F6-88D643CB2A9C}" type="pres">
      <dgm:prSet presAssocID="{567BBD9D-7E8F-0743-997D-9294B422FC37}" presName="hierChild5" presStyleCnt="0"/>
      <dgm:spPr/>
    </dgm:pt>
    <dgm:pt modelId="{74A88CBB-35E1-9440-B991-D55641DB0431}" type="pres">
      <dgm:prSet presAssocID="{82A47483-3E00-CB48-8BA6-3DACED0F5ED8}" presName="Name23" presStyleLbl="parChTrans1D4" presStyleIdx="2" presStyleCnt="11"/>
      <dgm:spPr/>
      <dgm:t>
        <a:bodyPr/>
        <a:lstStyle/>
        <a:p>
          <a:endParaRPr lang="en-US"/>
        </a:p>
      </dgm:t>
    </dgm:pt>
    <dgm:pt modelId="{0A72B3E4-1296-E14D-B5DD-44AA91AC675F}" type="pres">
      <dgm:prSet presAssocID="{2AFB4AFA-6AC3-1B42-ACE9-926E2FB5A40A}" presName="hierRoot4" presStyleCnt="0"/>
      <dgm:spPr/>
    </dgm:pt>
    <dgm:pt modelId="{41A539F9-39BD-6D4D-BC7F-1406C696B97B}" type="pres">
      <dgm:prSet presAssocID="{2AFB4AFA-6AC3-1B42-ACE9-926E2FB5A40A}" presName="composite4" presStyleCnt="0"/>
      <dgm:spPr/>
    </dgm:pt>
    <dgm:pt modelId="{3AE553CB-F130-A544-ACE7-923922C20400}" type="pres">
      <dgm:prSet presAssocID="{2AFB4AFA-6AC3-1B42-ACE9-926E2FB5A40A}" presName="background4" presStyleLbl="node4" presStyleIdx="2" presStyleCnt="11"/>
      <dgm:spPr/>
    </dgm:pt>
    <dgm:pt modelId="{0139A1B8-0E0D-5144-BB2A-074312393EE7}" type="pres">
      <dgm:prSet presAssocID="{2AFB4AFA-6AC3-1B42-ACE9-926E2FB5A40A}" presName="text4" presStyleLbl="fgAcc4" presStyleIdx="2" presStyleCnt="11" custLinFactNeighborX="-11424" custLinFactNeighborY="-808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75884A-458D-FD4D-B5C0-3C45269E075E}" type="pres">
      <dgm:prSet presAssocID="{2AFB4AFA-6AC3-1B42-ACE9-926E2FB5A40A}" presName="hierChild5" presStyleCnt="0"/>
      <dgm:spPr/>
    </dgm:pt>
    <dgm:pt modelId="{4A721830-C903-D547-9DD5-741B2B93CDDA}" type="pres">
      <dgm:prSet presAssocID="{0067E5A9-2173-F247-A5FC-9B5E45E41ED5}" presName="Name23" presStyleLbl="parChTrans1D4" presStyleIdx="3" presStyleCnt="11"/>
      <dgm:spPr/>
      <dgm:t>
        <a:bodyPr/>
        <a:lstStyle/>
        <a:p>
          <a:endParaRPr lang="en-US"/>
        </a:p>
      </dgm:t>
    </dgm:pt>
    <dgm:pt modelId="{909692DE-52D7-314A-B65A-C6B9810C6041}" type="pres">
      <dgm:prSet presAssocID="{F5F1916E-0573-3B46-8450-D0D535C2FD84}" presName="hierRoot4" presStyleCnt="0"/>
      <dgm:spPr/>
    </dgm:pt>
    <dgm:pt modelId="{F1A9046F-6B6D-344A-8BBA-EF390C7C884E}" type="pres">
      <dgm:prSet presAssocID="{F5F1916E-0573-3B46-8450-D0D535C2FD84}" presName="composite4" presStyleCnt="0"/>
      <dgm:spPr/>
    </dgm:pt>
    <dgm:pt modelId="{648681F4-A808-3646-BC0C-5398B68C2741}" type="pres">
      <dgm:prSet presAssocID="{F5F1916E-0573-3B46-8450-D0D535C2FD84}" presName="background4" presStyleLbl="node4" presStyleIdx="3" presStyleCnt="11"/>
      <dgm:spPr/>
    </dgm:pt>
    <dgm:pt modelId="{955F4665-7722-6241-AD85-41B492CE3DA4}" type="pres">
      <dgm:prSet presAssocID="{F5F1916E-0573-3B46-8450-D0D535C2FD84}" presName="text4" presStyleLbl="fgAcc4" presStyleIdx="3" presStyleCnt="11" custLinFactY="44163" custLinFactNeighborX="6339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E3A9CE-E94E-0D41-91B0-5A20282806DC}" type="pres">
      <dgm:prSet presAssocID="{F5F1916E-0573-3B46-8450-D0D535C2FD84}" presName="hierChild5" presStyleCnt="0"/>
      <dgm:spPr/>
    </dgm:pt>
    <dgm:pt modelId="{79662369-56CD-0143-B161-485732D6E409}" type="pres">
      <dgm:prSet presAssocID="{A126242A-82F3-0A4A-82BA-6BEC1717F01D}" presName="Name23" presStyleLbl="parChTrans1D4" presStyleIdx="4" presStyleCnt="11"/>
      <dgm:spPr/>
      <dgm:t>
        <a:bodyPr/>
        <a:lstStyle/>
        <a:p>
          <a:endParaRPr lang="en-US"/>
        </a:p>
      </dgm:t>
    </dgm:pt>
    <dgm:pt modelId="{24E99C2F-2784-6B4C-84F7-78783980CCCA}" type="pres">
      <dgm:prSet presAssocID="{E3561842-C194-284F-B4EB-72A4569EA859}" presName="hierRoot4" presStyleCnt="0"/>
      <dgm:spPr/>
    </dgm:pt>
    <dgm:pt modelId="{A863CBD7-D9E3-BA4A-8AF3-D9F2B6BF6751}" type="pres">
      <dgm:prSet presAssocID="{E3561842-C194-284F-B4EB-72A4569EA859}" presName="composite4" presStyleCnt="0"/>
      <dgm:spPr/>
    </dgm:pt>
    <dgm:pt modelId="{35CB244E-D855-AF42-B524-375B6B1197D5}" type="pres">
      <dgm:prSet presAssocID="{E3561842-C194-284F-B4EB-72A4569EA859}" presName="background4" presStyleLbl="node4" presStyleIdx="4" presStyleCnt="11"/>
      <dgm:spPr/>
    </dgm:pt>
    <dgm:pt modelId="{20164DEE-9D56-8B4A-80A8-2BDB927077D8}" type="pres">
      <dgm:prSet presAssocID="{E3561842-C194-284F-B4EB-72A4569EA859}" presName="text4" presStyleLbl="fgAcc4" presStyleIdx="4" presStyleCnt="11" custLinFactNeighborX="-49439" custLinFactNeighborY="-788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77FA16-693B-4A46-ABBA-5758A3A28D45}" type="pres">
      <dgm:prSet presAssocID="{E3561842-C194-284F-B4EB-72A4569EA859}" presName="hierChild5" presStyleCnt="0"/>
      <dgm:spPr/>
    </dgm:pt>
    <dgm:pt modelId="{8B03E523-1746-A04D-AB21-A5B3606689C2}" type="pres">
      <dgm:prSet presAssocID="{63AF91F0-C92B-9741-AEBB-7B0FF4B689F8}" presName="Name23" presStyleLbl="parChTrans1D4" presStyleIdx="5" presStyleCnt="11"/>
      <dgm:spPr/>
      <dgm:t>
        <a:bodyPr/>
        <a:lstStyle/>
        <a:p>
          <a:endParaRPr lang="en-US"/>
        </a:p>
      </dgm:t>
    </dgm:pt>
    <dgm:pt modelId="{12E5B83E-B3C1-3649-93A8-0416BF68783A}" type="pres">
      <dgm:prSet presAssocID="{C1244D94-2C69-B44C-B09D-B32DBFEF7446}" presName="hierRoot4" presStyleCnt="0"/>
      <dgm:spPr/>
    </dgm:pt>
    <dgm:pt modelId="{E04A8EE3-7B3D-0A43-8503-544D21EFABE1}" type="pres">
      <dgm:prSet presAssocID="{C1244D94-2C69-B44C-B09D-B32DBFEF7446}" presName="composite4" presStyleCnt="0"/>
      <dgm:spPr/>
    </dgm:pt>
    <dgm:pt modelId="{8E072C8C-D2E3-4346-96B3-191163239F4D}" type="pres">
      <dgm:prSet presAssocID="{C1244D94-2C69-B44C-B09D-B32DBFEF7446}" presName="background4" presStyleLbl="node4" presStyleIdx="5" presStyleCnt="11"/>
      <dgm:spPr/>
    </dgm:pt>
    <dgm:pt modelId="{F7944BBA-42DD-0740-A18D-8A88CC4FFBEF}" type="pres">
      <dgm:prSet presAssocID="{C1244D94-2C69-B44C-B09D-B32DBFEF7446}" presName="text4" presStyleLbl="fgAcc4" presStyleIdx="5" presStyleCnt="11" custLinFactX="-178091" custLinFactY="44162" custLinFactNeighborX="-2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386E80-62E0-1E43-BC5D-2E6507F46721}" type="pres">
      <dgm:prSet presAssocID="{C1244D94-2C69-B44C-B09D-B32DBFEF7446}" presName="hierChild5" presStyleCnt="0"/>
      <dgm:spPr/>
    </dgm:pt>
    <dgm:pt modelId="{74136342-9B80-D64B-A165-9B9080C503E2}" type="pres">
      <dgm:prSet presAssocID="{B5F4891B-7A2D-754A-B2F2-1314B2765FED}" presName="Name23" presStyleLbl="parChTrans1D4" presStyleIdx="6" presStyleCnt="11"/>
      <dgm:spPr/>
      <dgm:t>
        <a:bodyPr/>
        <a:lstStyle/>
        <a:p>
          <a:endParaRPr lang="en-US"/>
        </a:p>
      </dgm:t>
    </dgm:pt>
    <dgm:pt modelId="{63FB951C-782E-E54D-9FDB-2BA9B5958E0A}" type="pres">
      <dgm:prSet presAssocID="{D86F235E-8010-FA4E-989D-74F78AC6CF6E}" presName="hierRoot4" presStyleCnt="0"/>
      <dgm:spPr/>
    </dgm:pt>
    <dgm:pt modelId="{41A95F0E-32AD-0948-9672-FBCA4ADC9BB7}" type="pres">
      <dgm:prSet presAssocID="{D86F235E-8010-FA4E-989D-74F78AC6CF6E}" presName="composite4" presStyleCnt="0"/>
      <dgm:spPr/>
    </dgm:pt>
    <dgm:pt modelId="{1DBE52BB-EDDF-4146-B563-28B1D23A094A}" type="pres">
      <dgm:prSet presAssocID="{D86F235E-8010-FA4E-989D-74F78AC6CF6E}" presName="background4" presStyleLbl="node4" presStyleIdx="6" presStyleCnt="11"/>
      <dgm:spPr/>
    </dgm:pt>
    <dgm:pt modelId="{DBAC8ABF-3B18-834D-923B-6A4A69C09D1E}" type="pres">
      <dgm:prSet presAssocID="{D86F235E-8010-FA4E-989D-74F78AC6CF6E}" presName="text4" presStyleLbl="fgAcc4" presStyleIdx="6" presStyleCnt="11" custLinFactNeighborX="77649" custLinFactNeighborY="-68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DFCAF0-5420-8A48-A1DF-122C8681BCB7}" type="pres">
      <dgm:prSet presAssocID="{D86F235E-8010-FA4E-989D-74F78AC6CF6E}" presName="hierChild5" presStyleCnt="0"/>
      <dgm:spPr/>
    </dgm:pt>
    <dgm:pt modelId="{A3D8A330-9D12-C443-9D78-7D2DCF02ED25}" type="pres">
      <dgm:prSet presAssocID="{E22F6061-A0A3-6D46-A921-D334B964F1FD}" presName="Name23" presStyleLbl="parChTrans1D4" presStyleIdx="7" presStyleCnt="11"/>
      <dgm:spPr/>
      <dgm:t>
        <a:bodyPr/>
        <a:lstStyle/>
        <a:p>
          <a:endParaRPr lang="en-US"/>
        </a:p>
      </dgm:t>
    </dgm:pt>
    <dgm:pt modelId="{4DC14267-AA80-744E-B029-6B38031BC33B}" type="pres">
      <dgm:prSet presAssocID="{712FC9DB-23AE-3941-819A-08412C5BCBB1}" presName="hierRoot4" presStyleCnt="0"/>
      <dgm:spPr/>
    </dgm:pt>
    <dgm:pt modelId="{E892AC4C-6B88-A04F-9D80-A5893BE75170}" type="pres">
      <dgm:prSet presAssocID="{712FC9DB-23AE-3941-819A-08412C5BCBB1}" presName="composite4" presStyleCnt="0"/>
      <dgm:spPr/>
    </dgm:pt>
    <dgm:pt modelId="{62CD8A36-AF22-534A-826D-C002418943E3}" type="pres">
      <dgm:prSet presAssocID="{712FC9DB-23AE-3941-819A-08412C5BCBB1}" presName="background4" presStyleLbl="node4" presStyleIdx="7" presStyleCnt="11"/>
      <dgm:spPr/>
    </dgm:pt>
    <dgm:pt modelId="{761EA10C-E41C-EE4A-883E-C24644AC54C8}" type="pres">
      <dgm:prSet presAssocID="{712FC9DB-23AE-3941-819A-08412C5BCBB1}" presName="text4" presStyleLbl="fgAcc4" presStyleIdx="7" presStyleCnt="11" custLinFactX="25582" custLinFactY="8492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90C41E-0A05-2F40-B50C-AF13E4D7B6BC}" type="pres">
      <dgm:prSet presAssocID="{712FC9DB-23AE-3941-819A-08412C5BCBB1}" presName="hierChild5" presStyleCnt="0"/>
      <dgm:spPr/>
    </dgm:pt>
    <dgm:pt modelId="{724CA204-B92C-8249-854D-888510CF1AEF}" type="pres">
      <dgm:prSet presAssocID="{89C4CDF5-9D2A-8B48-9676-37B0040E5EB1}" presName="Name23" presStyleLbl="parChTrans1D4" presStyleIdx="8" presStyleCnt="11"/>
      <dgm:spPr/>
      <dgm:t>
        <a:bodyPr/>
        <a:lstStyle/>
        <a:p>
          <a:endParaRPr lang="en-US"/>
        </a:p>
      </dgm:t>
    </dgm:pt>
    <dgm:pt modelId="{F0ADBA27-FC8D-7A47-AB6C-E4895F551F58}" type="pres">
      <dgm:prSet presAssocID="{9FE97E07-E9A9-0541-A604-7378ABDCF88A}" presName="hierRoot4" presStyleCnt="0"/>
      <dgm:spPr/>
    </dgm:pt>
    <dgm:pt modelId="{322A229E-29EA-0C40-92C9-1C89542C3BD0}" type="pres">
      <dgm:prSet presAssocID="{9FE97E07-E9A9-0541-A604-7378ABDCF88A}" presName="composite4" presStyleCnt="0"/>
      <dgm:spPr/>
    </dgm:pt>
    <dgm:pt modelId="{45EE1EB6-F9DF-5545-A20E-A615577BB601}" type="pres">
      <dgm:prSet presAssocID="{9FE97E07-E9A9-0541-A604-7378ABDCF88A}" presName="background4" presStyleLbl="node4" presStyleIdx="8" presStyleCnt="11"/>
      <dgm:spPr/>
    </dgm:pt>
    <dgm:pt modelId="{53301259-A336-9641-9F0C-7AFFA7DE7258}" type="pres">
      <dgm:prSet presAssocID="{9FE97E07-E9A9-0541-A604-7378ABDCF88A}" presName="text4" presStyleLbl="fgAcc4" presStyleIdx="8" presStyleCnt="11" custLinFactNeighborX="9925" custLinFactNeighborY="-954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BA1FA7-E448-EF4D-A40A-8199600C9D9E}" type="pres">
      <dgm:prSet presAssocID="{9FE97E07-E9A9-0541-A604-7378ABDCF88A}" presName="hierChild5" presStyleCnt="0"/>
      <dgm:spPr/>
    </dgm:pt>
    <dgm:pt modelId="{74FB5515-23A4-4544-B0FF-5558CCE359D6}" type="pres">
      <dgm:prSet presAssocID="{1DFD4BEE-DE09-204F-B845-9D8AC158C12B}" presName="Name23" presStyleLbl="parChTrans1D4" presStyleIdx="9" presStyleCnt="11"/>
      <dgm:spPr/>
      <dgm:t>
        <a:bodyPr/>
        <a:lstStyle/>
        <a:p>
          <a:endParaRPr lang="en-US"/>
        </a:p>
      </dgm:t>
    </dgm:pt>
    <dgm:pt modelId="{76226057-F618-3845-828B-D0CD856D580E}" type="pres">
      <dgm:prSet presAssocID="{E94711CD-A0E8-FE44-BE93-CBC8950B8B07}" presName="hierRoot4" presStyleCnt="0"/>
      <dgm:spPr/>
    </dgm:pt>
    <dgm:pt modelId="{87E91117-0651-B04F-91A0-D03E0F39E567}" type="pres">
      <dgm:prSet presAssocID="{E94711CD-A0E8-FE44-BE93-CBC8950B8B07}" presName="composite4" presStyleCnt="0"/>
      <dgm:spPr/>
    </dgm:pt>
    <dgm:pt modelId="{32829E9C-2578-AE4B-8510-A11D514B8360}" type="pres">
      <dgm:prSet presAssocID="{E94711CD-A0E8-FE44-BE93-CBC8950B8B07}" presName="background4" presStyleLbl="node4" presStyleIdx="9" presStyleCnt="11"/>
      <dgm:spPr/>
    </dgm:pt>
    <dgm:pt modelId="{B5989FD9-5FC6-FD44-9CE8-1B477CD3CFF3}" type="pres">
      <dgm:prSet presAssocID="{E94711CD-A0E8-FE44-BE93-CBC8950B8B07}" presName="text4" presStyleLbl="fgAcc4" presStyleIdx="9" presStyleCnt="11" custLinFactX="20225" custLinFactY="-10124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7EA935-0190-244C-955E-32D76B526CA8}" type="pres">
      <dgm:prSet presAssocID="{E94711CD-A0E8-FE44-BE93-CBC8950B8B07}" presName="hierChild5" presStyleCnt="0"/>
      <dgm:spPr/>
    </dgm:pt>
    <dgm:pt modelId="{C7CFE7B3-5072-8145-A90E-EB40042D3DB7}" type="pres">
      <dgm:prSet presAssocID="{6457E6B3-9C34-954A-853D-AA8AE153BE79}" presName="Name23" presStyleLbl="parChTrans1D4" presStyleIdx="10" presStyleCnt="11"/>
      <dgm:spPr/>
      <dgm:t>
        <a:bodyPr/>
        <a:lstStyle/>
        <a:p>
          <a:endParaRPr lang="en-US"/>
        </a:p>
      </dgm:t>
    </dgm:pt>
    <dgm:pt modelId="{01B9CD09-0355-7B45-8F78-1DC5AF0111C9}" type="pres">
      <dgm:prSet presAssocID="{08F34244-D6C7-4248-9FA9-752F71948C12}" presName="hierRoot4" presStyleCnt="0"/>
      <dgm:spPr/>
    </dgm:pt>
    <dgm:pt modelId="{341466D3-D853-8042-9875-4400EBA78273}" type="pres">
      <dgm:prSet presAssocID="{08F34244-D6C7-4248-9FA9-752F71948C12}" presName="composite4" presStyleCnt="0"/>
      <dgm:spPr/>
    </dgm:pt>
    <dgm:pt modelId="{C8159C2B-B0CA-C541-8F6A-65BD494961F6}" type="pres">
      <dgm:prSet presAssocID="{08F34244-D6C7-4248-9FA9-752F71948C12}" presName="background4" presStyleLbl="node4" presStyleIdx="10" presStyleCnt="11"/>
      <dgm:spPr/>
    </dgm:pt>
    <dgm:pt modelId="{627D9E23-338C-504C-96B5-0B04B69340A0}" type="pres">
      <dgm:prSet presAssocID="{08F34244-D6C7-4248-9FA9-752F71948C12}" presName="text4" presStyleLbl="fgAcc4" presStyleIdx="10" presStyleCnt="11" custLinFactY="44162" custLinFactNeighborX="313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1072EF-D9D3-1C4E-B301-5A88C113029C}" type="pres">
      <dgm:prSet presAssocID="{08F34244-D6C7-4248-9FA9-752F71948C12}" presName="hierChild5" presStyleCnt="0"/>
      <dgm:spPr/>
    </dgm:pt>
  </dgm:ptLst>
  <dgm:cxnLst>
    <dgm:cxn modelId="{33A733DC-11B9-42B3-AB08-0FF3A33D913B}" type="presOf" srcId="{89C4CDF5-9D2A-8B48-9676-37B0040E5EB1}" destId="{724CA204-B92C-8249-854D-888510CF1AEF}" srcOrd="0" destOrd="0" presId="urn:microsoft.com/office/officeart/2005/8/layout/hierarchy1"/>
    <dgm:cxn modelId="{02DF016E-9652-4330-A9D0-6703EB31B1AE}" type="presOf" srcId="{E22F6061-A0A3-6D46-A921-D334B964F1FD}" destId="{A3D8A330-9D12-C443-9D78-7D2DCF02ED25}" srcOrd="0" destOrd="0" presId="urn:microsoft.com/office/officeart/2005/8/layout/hierarchy1"/>
    <dgm:cxn modelId="{7A77B366-86ED-624D-AF43-E46D2EE59EEB}" srcId="{89A7A044-6741-D54C-9840-906E74C7F66C}" destId="{567BBD9D-7E8F-0743-997D-9294B422FC37}" srcOrd="0" destOrd="0" parTransId="{9E53609C-3D5A-5846-8A0C-0BF9D47B37EB}" sibTransId="{4F75155B-E39D-7B49-A012-1C455404BB70}"/>
    <dgm:cxn modelId="{1C6279A7-DD01-9D4F-AC59-7228A40F741D}" srcId="{567BBD9D-7E8F-0743-997D-9294B422FC37}" destId="{F5F1916E-0573-3B46-8450-D0D535C2FD84}" srcOrd="1" destOrd="0" parTransId="{0067E5A9-2173-F247-A5FC-9B5E45E41ED5}" sibTransId="{B9E18C5C-6580-124B-9E5E-71DE9EAB6013}"/>
    <dgm:cxn modelId="{24A341D4-2FE4-4CFF-9457-AD0197B1C16F}" type="presOf" srcId="{5DCF632B-E2DF-204A-AC03-1DA0D99FF980}" destId="{C2BEB6F3-A078-A146-9A96-F00A7892FE7E}" srcOrd="0" destOrd="0" presId="urn:microsoft.com/office/officeart/2005/8/layout/hierarchy1"/>
    <dgm:cxn modelId="{2C136C85-498F-4CD9-8BF4-C4B476191217}" type="presOf" srcId="{A126242A-82F3-0A4A-82BA-6BEC1717F01D}" destId="{79662369-56CD-0143-B161-485732D6E409}" srcOrd="0" destOrd="0" presId="urn:microsoft.com/office/officeart/2005/8/layout/hierarchy1"/>
    <dgm:cxn modelId="{EEA46236-EB3D-4395-8F85-259DDC6E9458}" type="presOf" srcId="{6457E6B3-9C34-954A-853D-AA8AE153BE79}" destId="{C7CFE7B3-5072-8145-A90E-EB40042D3DB7}" srcOrd="0" destOrd="0" presId="urn:microsoft.com/office/officeart/2005/8/layout/hierarchy1"/>
    <dgm:cxn modelId="{AC34EE74-4F14-4082-85D2-A3DFD1BAB52A}" type="presOf" srcId="{B5F4891B-7A2D-754A-B2F2-1314B2765FED}" destId="{74136342-9B80-D64B-A165-9B9080C503E2}" srcOrd="0" destOrd="0" presId="urn:microsoft.com/office/officeart/2005/8/layout/hierarchy1"/>
    <dgm:cxn modelId="{DA1979DD-B76B-4436-9B0F-ADA46ECC5594}" type="presOf" srcId="{057A6AD8-DF39-5845-BED2-076D6D495471}" destId="{30B27C76-C34D-CE43-9D09-DF9E15347D95}" srcOrd="0" destOrd="0" presId="urn:microsoft.com/office/officeart/2005/8/layout/hierarchy1"/>
    <dgm:cxn modelId="{FD33DE97-DF3F-44F0-8C66-EBAE55A34047}" type="presOf" srcId="{89A7A044-6741-D54C-9840-906E74C7F66C}" destId="{BD2145F7-7715-C64F-90A6-87442ABE9E1B}" srcOrd="0" destOrd="0" presId="urn:microsoft.com/office/officeart/2005/8/layout/hierarchy1"/>
    <dgm:cxn modelId="{8DE0265A-63EF-48B8-B92C-02DD37531C1C}" type="presOf" srcId="{C1244D94-2C69-B44C-B09D-B32DBFEF7446}" destId="{F7944BBA-42DD-0740-A18D-8A88CC4FFBEF}" srcOrd="0" destOrd="0" presId="urn:microsoft.com/office/officeart/2005/8/layout/hierarchy1"/>
    <dgm:cxn modelId="{62A0DEC3-A02C-174B-AE8A-860BF6ADA447}" srcId="{D86F235E-8010-FA4E-989D-74F78AC6CF6E}" destId="{E94711CD-A0E8-FE44-BE93-CBC8950B8B07}" srcOrd="2" destOrd="0" parTransId="{1DFD4BEE-DE09-204F-B845-9D8AC158C12B}" sibTransId="{0EB14521-6F74-604D-81A2-2824087FC85C}"/>
    <dgm:cxn modelId="{16860748-9C5D-4156-B3CD-FED993DBE3F7}" type="presOf" srcId="{709673C6-DD3A-EF41-89D1-099F221C24DF}" destId="{CDBEE817-024D-5B4F-92F5-83FEDA21375C}" srcOrd="0" destOrd="0" presId="urn:microsoft.com/office/officeart/2005/8/layout/hierarchy1"/>
    <dgm:cxn modelId="{EDAF53C3-B5B1-4045-9A2F-F08EE880D73D}" type="presOf" srcId="{682DF769-F684-A243-BB23-12314A1F0347}" destId="{DD578A8E-36B4-124C-915A-85594F9A0140}" srcOrd="0" destOrd="0" presId="urn:microsoft.com/office/officeart/2005/8/layout/hierarchy1"/>
    <dgm:cxn modelId="{BA01A3FB-932F-4C26-8033-45F08AF2DB72}" type="presOf" srcId="{567BBD9D-7E8F-0743-997D-9294B422FC37}" destId="{348C94D9-0E58-1C42-8DFE-A589310EA7A8}" srcOrd="0" destOrd="0" presId="urn:microsoft.com/office/officeart/2005/8/layout/hierarchy1"/>
    <dgm:cxn modelId="{74EA83C6-08D8-4CD1-8A4A-854C66745C85}" type="presOf" srcId="{08F34244-D6C7-4248-9FA9-752F71948C12}" destId="{627D9E23-338C-504C-96B5-0B04B69340A0}" srcOrd="0" destOrd="0" presId="urn:microsoft.com/office/officeart/2005/8/layout/hierarchy1"/>
    <dgm:cxn modelId="{312118EE-4553-554A-B8F3-BEB8844EBF8C}" srcId="{567BBD9D-7E8F-0743-997D-9294B422FC37}" destId="{2AFB4AFA-6AC3-1B42-ACE9-926E2FB5A40A}" srcOrd="0" destOrd="0" parTransId="{82A47483-3E00-CB48-8BA6-3DACED0F5ED8}" sibTransId="{90716245-579A-6349-A2F7-F622B81F7970}"/>
    <dgm:cxn modelId="{4EBD909F-936C-E848-A400-BCA2E493339C}" srcId="{5DCF632B-E2DF-204A-AC03-1DA0D99FF980}" destId="{709673C6-DD3A-EF41-89D1-099F221C24DF}" srcOrd="0" destOrd="0" parTransId="{C7BA807D-31AB-194A-A38A-1B9AA7A6F149}" sibTransId="{2EE40563-07D3-6142-9D14-7FA4ECEEFEAC}"/>
    <dgm:cxn modelId="{E68F44AB-2AF2-7F41-8A08-333A68EEE0D2}" srcId="{057A6AD8-DF39-5845-BED2-076D6D495471}" destId="{89A7A044-6741-D54C-9840-906E74C7F66C}" srcOrd="0" destOrd="0" parTransId="{3AE10784-EF18-464F-9D3A-D846ABE887AD}" sibTransId="{CE27E355-2217-5844-A02D-A3176D4DE588}"/>
    <dgm:cxn modelId="{9E475AE5-6221-4FBA-A2B8-7F1F6B221B2F}" type="presOf" srcId="{63AF91F0-C92B-9741-AEBB-7B0FF4B689F8}" destId="{8B03E523-1746-A04D-AB21-A5B3606689C2}" srcOrd="0" destOrd="0" presId="urn:microsoft.com/office/officeart/2005/8/layout/hierarchy1"/>
    <dgm:cxn modelId="{31877F0C-A445-4C60-A26E-BF20BF0E9C1A}" type="presOf" srcId="{E94711CD-A0E8-FE44-BE93-CBC8950B8B07}" destId="{B5989FD9-5FC6-FD44-9CE8-1B477CD3CFF3}" srcOrd="0" destOrd="0" presId="urn:microsoft.com/office/officeart/2005/8/layout/hierarchy1"/>
    <dgm:cxn modelId="{0B15067E-BF52-4030-86E1-BDE700B1342D}" type="presOf" srcId="{1A883227-F40B-5844-A3D8-2B1391D00489}" destId="{8FC56DED-7962-C840-B723-88EB45AE8B39}" srcOrd="0" destOrd="0" presId="urn:microsoft.com/office/officeart/2005/8/layout/hierarchy1"/>
    <dgm:cxn modelId="{E67713F2-0D20-4CED-8C58-33206C73E58A}" type="presOf" srcId="{712FC9DB-23AE-3941-819A-08412C5BCBB1}" destId="{761EA10C-E41C-EE4A-883E-C24644AC54C8}" srcOrd="0" destOrd="0" presId="urn:microsoft.com/office/officeart/2005/8/layout/hierarchy1"/>
    <dgm:cxn modelId="{72C332AB-5D56-4426-8BF2-1EF710441EE1}" type="presOf" srcId="{9E53609C-3D5A-5846-8A0C-0BF9D47B37EB}" destId="{A736059F-B2FB-154E-A51D-AAF7DE400C09}" srcOrd="0" destOrd="0" presId="urn:microsoft.com/office/officeart/2005/8/layout/hierarchy1"/>
    <dgm:cxn modelId="{4B714310-6F3E-934E-BEAB-489633B38FE3}" srcId="{567BBD9D-7E8F-0743-997D-9294B422FC37}" destId="{E3561842-C194-284F-B4EB-72A4569EA859}" srcOrd="2" destOrd="0" parTransId="{A126242A-82F3-0A4A-82BA-6BEC1717F01D}" sibTransId="{F9E2FD96-CCC6-344B-B2FF-0223097CA87F}"/>
    <dgm:cxn modelId="{6699D2F5-8E11-4875-8FDC-94FE07B72343}" type="presOf" srcId="{F5F1916E-0573-3B46-8450-D0D535C2FD84}" destId="{955F4665-7722-6241-AD85-41B492CE3DA4}" srcOrd="0" destOrd="0" presId="urn:microsoft.com/office/officeart/2005/8/layout/hierarchy1"/>
    <dgm:cxn modelId="{CC900BF5-C4C0-4934-91B0-3C3A3025AB3C}" type="presOf" srcId="{0067E5A9-2173-F247-A5FC-9B5E45E41ED5}" destId="{4A721830-C903-D547-9DD5-741B2B93CDDA}" srcOrd="0" destOrd="0" presId="urn:microsoft.com/office/officeart/2005/8/layout/hierarchy1"/>
    <dgm:cxn modelId="{86D049AC-663E-FD41-A59A-639CE7D0D823}" srcId="{D86F235E-8010-FA4E-989D-74F78AC6CF6E}" destId="{08F34244-D6C7-4248-9FA9-752F71948C12}" srcOrd="3" destOrd="0" parTransId="{6457E6B3-9C34-954A-853D-AA8AE153BE79}" sibTransId="{29278A39-EFD6-774C-81AD-ABE5E5DAF8B2}"/>
    <dgm:cxn modelId="{E01734EC-5EBF-4F7E-AAF2-F1ACF59F6595}" type="presOf" srcId="{9FE97E07-E9A9-0541-A604-7378ABDCF88A}" destId="{53301259-A336-9641-9F0C-7AFFA7DE7258}" srcOrd="0" destOrd="0" presId="urn:microsoft.com/office/officeart/2005/8/layout/hierarchy1"/>
    <dgm:cxn modelId="{E374959C-B5D8-4B70-9D49-806474DA4B84}" type="presOf" srcId="{1DFD4BEE-DE09-204F-B845-9D8AC158C12B}" destId="{74FB5515-23A4-4544-B0FF-5558CCE359D6}" srcOrd="0" destOrd="0" presId="urn:microsoft.com/office/officeart/2005/8/layout/hierarchy1"/>
    <dgm:cxn modelId="{965B2A46-4475-4631-9D66-BD804EAB9D5A}" type="presOf" srcId="{E3561842-C194-284F-B4EB-72A4569EA859}" destId="{20164DEE-9D56-8B4A-80A8-2BDB927077D8}" srcOrd="0" destOrd="0" presId="urn:microsoft.com/office/officeart/2005/8/layout/hierarchy1"/>
    <dgm:cxn modelId="{585C067F-15A1-4A63-8365-10FF6D86671A}" type="presOf" srcId="{D86F235E-8010-FA4E-989D-74F78AC6CF6E}" destId="{DBAC8ABF-3B18-834D-923B-6A4A69C09D1E}" srcOrd="0" destOrd="0" presId="urn:microsoft.com/office/officeart/2005/8/layout/hierarchy1"/>
    <dgm:cxn modelId="{9C512CBC-C55A-49B5-A291-4D063FA1B123}" type="presOf" srcId="{AD6C0326-FCE0-BE4F-9D45-1E4CCC996187}" destId="{BB9A88D2-C915-8344-832A-CD1EFE9D776F}" srcOrd="0" destOrd="0" presId="urn:microsoft.com/office/officeart/2005/8/layout/hierarchy1"/>
    <dgm:cxn modelId="{B8FC0C6C-0241-2D4D-89D9-5B3DDB3E2C48}" srcId="{D86F235E-8010-FA4E-989D-74F78AC6CF6E}" destId="{9FE97E07-E9A9-0541-A604-7378ABDCF88A}" srcOrd="1" destOrd="0" parTransId="{89C4CDF5-9D2A-8B48-9676-37B0040E5EB1}" sibTransId="{A5923567-6708-A04E-80A5-B10A0FC32B38}"/>
    <dgm:cxn modelId="{A695AED5-B04E-4715-832E-9A03067ED375}" type="presOf" srcId="{2AFB4AFA-6AC3-1B42-ACE9-926E2FB5A40A}" destId="{0139A1B8-0E0D-5144-BB2A-074312393EE7}" srcOrd="0" destOrd="0" presId="urn:microsoft.com/office/officeart/2005/8/layout/hierarchy1"/>
    <dgm:cxn modelId="{5353B973-090E-BC42-AF9E-A37CBD37092E}" srcId="{682DF769-F684-A243-BB23-12314A1F0347}" destId="{057A6AD8-DF39-5845-BED2-076D6D495471}" srcOrd="0" destOrd="0" parTransId="{1A883227-F40B-5844-A3D8-2B1391D00489}" sibTransId="{588A625A-E204-B943-8EE3-45D907F616AB}"/>
    <dgm:cxn modelId="{3526E5D0-6A05-4BCF-A95A-568494E8C149}" type="presOf" srcId="{3AE10784-EF18-464F-9D3A-D846ABE887AD}" destId="{DCA39CC9-EBB0-3D40-BFD2-1F86E5BC0DF8}" srcOrd="0" destOrd="0" presId="urn:microsoft.com/office/officeart/2005/8/layout/hierarchy1"/>
    <dgm:cxn modelId="{24FD9C0B-146E-9444-9471-BD665652A3B9}" srcId="{89A7A044-6741-D54C-9840-906E74C7F66C}" destId="{D86F235E-8010-FA4E-989D-74F78AC6CF6E}" srcOrd="1" destOrd="0" parTransId="{B5F4891B-7A2D-754A-B2F2-1314B2765FED}" sibTransId="{4C6EFF61-F3BD-1D4F-8CF5-3BCFA6F6A98D}"/>
    <dgm:cxn modelId="{29A8C669-E7DA-4EE4-9610-05CC4755E047}" type="presOf" srcId="{82A47483-3E00-CB48-8BA6-3DACED0F5ED8}" destId="{74A88CBB-35E1-9440-B991-D55641DB0431}" srcOrd="0" destOrd="0" presId="urn:microsoft.com/office/officeart/2005/8/layout/hierarchy1"/>
    <dgm:cxn modelId="{E126803C-CCB6-4549-88CE-D6304095DFA1}" srcId="{709673C6-DD3A-EF41-89D1-099F221C24DF}" destId="{682DF769-F684-A243-BB23-12314A1F0347}" srcOrd="0" destOrd="0" parTransId="{AD6C0326-FCE0-BE4F-9D45-1E4CCC996187}" sibTransId="{1C960342-7894-9541-8E2B-8EAF1B278C44}"/>
    <dgm:cxn modelId="{0B8ED1B6-0D1F-B544-8187-BC5E4DDE8B81}" srcId="{567BBD9D-7E8F-0743-997D-9294B422FC37}" destId="{C1244D94-2C69-B44C-B09D-B32DBFEF7446}" srcOrd="3" destOrd="0" parTransId="{63AF91F0-C92B-9741-AEBB-7B0FF4B689F8}" sibTransId="{48812EEA-8533-B147-89E6-CD575D64BFDE}"/>
    <dgm:cxn modelId="{67F061B4-E7B4-4C4A-9D6D-EFC4B54C9F36}" srcId="{D86F235E-8010-FA4E-989D-74F78AC6CF6E}" destId="{712FC9DB-23AE-3941-819A-08412C5BCBB1}" srcOrd="0" destOrd="0" parTransId="{E22F6061-A0A3-6D46-A921-D334B964F1FD}" sibTransId="{195573D5-838D-FD41-94C0-2B76C5E4EA37}"/>
    <dgm:cxn modelId="{1CB1D618-DE55-4469-9B6A-3DDFD336CAA7}" type="presParOf" srcId="{C2BEB6F3-A078-A146-9A96-F00A7892FE7E}" destId="{7AD76B61-7A1F-4740-ACE5-10DB4C20DC7B}" srcOrd="0" destOrd="0" presId="urn:microsoft.com/office/officeart/2005/8/layout/hierarchy1"/>
    <dgm:cxn modelId="{B31C4B92-7AFA-4696-BA0E-0916C7EA2427}" type="presParOf" srcId="{7AD76B61-7A1F-4740-ACE5-10DB4C20DC7B}" destId="{FFED9892-423B-EE4A-B36D-59720A2B0566}" srcOrd="0" destOrd="0" presId="urn:microsoft.com/office/officeart/2005/8/layout/hierarchy1"/>
    <dgm:cxn modelId="{7DBEBB40-F65E-4BC5-8ADF-F190B8DE35A2}" type="presParOf" srcId="{FFED9892-423B-EE4A-B36D-59720A2B0566}" destId="{60D5573D-BED9-4148-B7B6-88C3B19FC805}" srcOrd="0" destOrd="0" presId="urn:microsoft.com/office/officeart/2005/8/layout/hierarchy1"/>
    <dgm:cxn modelId="{193C6D9E-1C61-4850-95A4-2A83EC4B1F3C}" type="presParOf" srcId="{FFED9892-423B-EE4A-B36D-59720A2B0566}" destId="{CDBEE817-024D-5B4F-92F5-83FEDA21375C}" srcOrd="1" destOrd="0" presId="urn:microsoft.com/office/officeart/2005/8/layout/hierarchy1"/>
    <dgm:cxn modelId="{C60D74C4-0F37-464D-91F1-B0B3C4AAD1E4}" type="presParOf" srcId="{7AD76B61-7A1F-4740-ACE5-10DB4C20DC7B}" destId="{935B52B5-CD69-A943-AF2C-F23964966408}" srcOrd="1" destOrd="0" presId="urn:microsoft.com/office/officeart/2005/8/layout/hierarchy1"/>
    <dgm:cxn modelId="{4EFFA0F2-5EB3-42FA-83FD-AEAABA719AC2}" type="presParOf" srcId="{935B52B5-CD69-A943-AF2C-F23964966408}" destId="{BB9A88D2-C915-8344-832A-CD1EFE9D776F}" srcOrd="0" destOrd="0" presId="urn:microsoft.com/office/officeart/2005/8/layout/hierarchy1"/>
    <dgm:cxn modelId="{573834E0-7FEA-44A0-AA80-C4F94A55173C}" type="presParOf" srcId="{935B52B5-CD69-A943-AF2C-F23964966408}" destId="{F454F6AE-C865-614C-8A34-C046435160DD}" srcOrd="1" destOrd="0" presId="urn:microsoft.com/office/officeart/2005/8/layout/hierarchy1"/>
    <dgm:cxn modelId="{1F9104BA-BC66-4E1C-982E-94DFB3CF43D2}" type="presParOf" srcId="{F454F6AE-C865-614C-8A34-C046435160DD}" destId="{8852A5CB-D97F-6242-8BB2-A127DF1C42E7}" srcOrd="0" destOrd="0" presId="urn:microsoft.com/office/officeart/2005/8/layout/hierarchy1"/>
    <dgm:cxn modelId="{A8E01261-E78C-479B-BF9E-2B4606B01198}" type="presParOf" srcId="{8852A5CB-D97F-6242-8BB2-A127DF1C42E7}" destId="{D7CD35D5-B113-B54E-AF98-8E0D7B9BED98}" srcOrd="0" destOrd="0" presId="urn:microsoft.com/office/officeart/2005/8/layout/hierarchy1"/>
    <dgm:cxn modelId="{B5D826FD-BEB0-4FE9-99C8-14070E869350}" type="presParOf" srcId="{8852A5CB-D97F-6242-8BB2-A127DF1C42E7}" destId="{DD578A8E-36B4-124C-915A-85594F9A0140}" srcOrd="1" destOrd="0" presId="urn:microsoft.com/office/officeart/2005/8/layout/hierarchy1"/>
    <dgm:cxn modelId="{6D27E19C-78B0-4B2B-B66D-DC7B9FFA16A0}" type="presParOf" srcId="{F454F6AE-C865-614C-8A34-C046435160DD}" destId="{7343A144-3958-CE47-B79F-1C4FB21EDC55}" srcOrd="1" destOrd="0" presId="urn:microsoft.com/office/officeart/2005/8/layout/hierarchy1"/>
    <dgm:cxn modelId="{11CE8D0A-55BC-4D04-9A94-B3A8B8D96C93}" type="presParOf" srcId="{7343A144-3958-CE47-B79F-1C4FB21EDC55}" destId="{8FC56DED-7962-C840-B723-88EB45AE8B39}" srcOrd="0" destOrd="0" presId="urn:microsoft.com/office/officeart/2005/8/layout/hierarchy1"/>
    <dgm:cxn modelId="{89189457-79A4-4EC3-9D41-96A224D8343C}" type="presParOf" srcId="{7343A144-3958-CE47-B79F-1C4FB21EDC55}" destId="{86905DE4-9C96-7C4A-9844-BE741CF9AD70}" srcOrd="1" destOrd="0" presId="urn:microsoft.com/office/officeart/2005/8/layout/hierarchy1"/>
    <dgm:cxn modelId="{754E8854-ABFB-489B-B60A-4BF7A3166A71}" type="presParOf" srcId="{86905DE4-9C96-7C4A-9844-BE741CF9AD70}" destId="{E3119525-7097-CF4B-A3AF-48C04DD8DC89}" srcOrd="0" destOrd="0" presId="urn:microsoft.com/office/officeart/2005/8/layout/hierarchy1"/>
    <dgm:cxn modelId="{BB3928DE-9061-44B6-B82C-C94E552C5923}" type="presParOf" srcId="{E3119525-7097-CF4B-A3AF-48C04DD8DC89}" destId="{B3FB517D-AC10-7B4A-BB3D-ACF865F181CF}" srcOrd="0" destOrd="0" presId="urn:microsoft.com/office/officeart/2005/8/layout/hierarchy1"/>
    <dgm:cxn modelId="{706F0EB7-644D-447F-9B79-5A6132639ECE}" type="presParOf" srcId="{E3119525-7097-CF4B-A3AF-48C04DD8DC89}" destId="{30B27C76-C34D-CE43-9D09-DF9E15347D95}" srcOrd="1" destOrd="0" presId="urn:microsoft.com/office/officeart/2005/8/layout/hierarchy1"/>
    <dgm:cxn modelId="{4282F3F0-110D-4B84-912B-AD561DCA9E27}" type="presParOf" srcId="{86905DE4-9C96-7C4A-9844-BE741CF9AD70}" destId="{BD8E5AC9-F598-664D-862E-C9D92639F863}" srcOrd="1" destOrd="0" presId="urn:microsoft.com/office/officeart/2005/8/layout/hierarchy1"/>
    <dgm:cxn modelId="{60A576F4-1FF8-4E91-BFAC-8A950CA3D5F3}" type="presParOf" srcId="{BD8E5AC9-F598-664D-862E-C9D92639F863}" destId="{DCA39CC9-EBB0-3D40-BFD2-1F86E5BC0DF8}" srcOrd="0" destOrd="0" presId="urn:microsoft.com/office/officeart/2005/8/layout/hierarchy1"/>
    <dgm:cxn modelId="{A61CEB4A-722A-4064-BE5C-D81ABFB3665C}" type="presParOf" srcId="{BD8E5AC9-F598-664D-862E-C9D92639F863}" destId="{E10E46BD-646C-9E43-892B-62425EE273CC}" srcOrd="1" destOrd="0" presId="urn:microsoft.com/office/officeart/2005/8/layout/hierarchy1"/>
    <dgm:cxn modelId="{11F1AE2A-AA2A-4180-B387-694691574375}" type="presParOf" srcId="{E10E46BD-646C-9E43-892B-62425EE273CC}" destId="{896049B0-EE1C-1B44-B56D-F5FDED9D37B5}" srcOrd="0" destOrd="0" presId="urn:microsoft.com/office/officeart/2005/8/layout/hierarchy1"/>
    <dgm:cxn modelId="{097C8482-5269-434C-84B6-9D51DD25F0D6}" type="presParOf" srcId="{896049B0-EE1C-1B44-B56D-F5FDED9D37B5}" destId="{F7C52450-0116-C04A-8A92-DAA80C0DCC63}" srcOrd="0" destOrd="0" presId="urn:microsoft.com/office/officeart/2005/8/layout/hierarchy1"/>
    <dgm:cxn modelId="{6DD5B018-3DE8-4F01-9C4A-951170F37BFF}" type="presParOf" srcId="{896049B0-EE1C-1B44-B56D-F5FDED9D37B5}" destId="{BD2145F7-7715-C64F-90A6-87442ABE9E1B}" srcOrd="1" destOrd="0" presId="urn:microsoft.com/office/officeart/2005/8/layout/hierarchy1"/>
    <dgm:cxn modelId="{774B3D0B-2941-4A5B-BDAD-D5C9A43668A9}" type="presParOf" srcId="{E10E46BD-646C-9E43-892B-62425EE273CC}" destId="{F91CD99C-B7D5-FB46-92F3-CD4A80CEBC46}" srcOrd="1" destOrd="0" presId="urn:microsoft.com/office/officeart/2005/8/layout/hierarchy1"/>
    <dgm:cxn modelId="{E7792893-7E70-4BB1-8588-CC4164DAC894}" type="presParOf" srcId="{F91CD99C-B7D5-FB46-92F3-CD4A80CEBC46}" destId="{A736059F-B2FB-154E-A51D-AAF7DE400C09}" srcOrd="0" destOrd="0" presId="urn:microsoft.com/office/officeart/2005/8/layout/hierarchy1"/>
    <dgm:cxn modelId="{2904E12A-EE30-42E5-972A-D266835872FB}" type="presParOf" srcId="{F91CD99C-B7D5-FB46-92F3-CD4A80CEBC46}" destId="{D9D3E31E-CEF8-3A4A-94C5-AD8F56A5D226}" srcOrd="1" destOrd="0" presId="urn:microsoft.com/office/officeart/2005/8/layout/hierarchy1"/>
    <dgm:cxn modelId="{54344A41-C7F8-40BB-95DE-10BD9C927FDD}" type="presParOf" srcId="{D9D3E31E-CEF8-3A4A-94C5-AD8F56A5D226}" destId="{7392A11C-5093-BF48-8B63-6C6DE0200031}" srcOrd="0" destOrd="0" presId="urn:microsoft.com/office/officeart/2005/8/layout/hierarchy1"/>
    <dgm:cxn modelId="{BC53EA4C-2044-4AD0-958B-B36AB3CFB322}" type="presParOf" srcId="{7392A11C-5093-BF48-8B63-6C6DE0200031}" destId="{4ECB6495-93C0-054F-9C2B-17D4014E2BD2}" srcOrd="0" destOrd="0" presId="urn:microsoft.com/office/officeart/2005/8/layout/hierarchy1"/>
    <dgm:cxn modelId="{30B4BBA5-47F2-498A-AA90-5D627668BC82}" type="presParOf" srcId="{7392A11C-5093-BF48-8B63-6C6DE0200031}" destId="{348C94D9-0E58-1C42-8DFE-A589310EA7A8}" srcOrd="1" destOrd="0" presId="urn:microsoft.com/office/officeart/2005/8/layout/hierarchy1"/>
    <dgm:cxn modelId="{73599D59-1912-4735-80B6-7F3CA28C38BB}" type="presParOf" srcId="{D9D3E31E-CEF8-3A4A-94C5-AD8F56A5D226}" destId="{4220665B-E2AB-6D44-B0F6-88D643CB2A9C}" srcOrd="1" destOrd="0" presId="urn:microsoft.com/office/officeart/2005/8/layout/hierarchy1"/>
    <dgm:cxn modelId="{15DEBAD0-5C2C-4095-9D35-0AC13FDDAD4F}" type="presParOf" srcId="{4220665B-E2AB-6D44-B0F6-88D643CB2A9C}" destId="{74A88CBB-35E1-9440-B991-D55641DB0431}" srcOrd="0" destOrd="0" presId="urn:microsoft.com/office/officeart/2005/8/layout/hierarchy1"/>
    <dgm:cxn modelId="{039E8D4B-BA16-49E1-9A5E-727BAD737EA7}" type="presParOf" srcId="{4220665B-E2AB-6D44-B0F6-88D643CB2A9C}" destId="{0A72B3E4-1296-E14D-B5DD-44AA91AC675F}" srcOrd="1" destOrd="0" presId="urn:microsoft.com/office/officeart/2005/8/layout/hierarchy1"/>
    <dgm:cxn modelId="{6F4A638B-2AEC-41EB-9AC0-F4000606A976}" type="presParOf" srcId="{0A72B3E4-1296-E14D-B5DD-44AA91AC675F}" destId="{41A539F9-39BD-6D4D-BC7F-1406C696B97B}" srcOrd="0" destOrd="0" presId="urn:microsoft.com/office/officeart/2005/8/layout/hierarchy1"/>
    <dgm:cxn modelId="{B54200A1-4984-416A-AE00-B3400B657E4F}" type="presParOf" srcId="{41A539F9-39BD-6D4D-BC7F-1406C696B97B}" destId="{3AE553CB-F130-A544-ACE7-923922C20400}" srcOrd="0" destOrd="0" presId="urn:microsoft.com/office/officeart/2005/8/layout/hierarchy1"/>
    <dgm:cxn modelId="{56405FFC-F141-48F3-9C88-44E72A49534F}" type="presParOf" srcId="{41A539F9-39BD-6D4D-BC7F-1406C696B97B}" destId="{0139A1B8-0E0D-5144-BB2A-074312393EE7}" srcOrd="1" destOrd="0" presId="urn:microsoft.com/office/officeart/2005/8/layout/hierarchy1"/>
    <dgm:cxn modelId="{2A74642C-4BDB-4D9B-AFC2-1CA3C0F92AB1}" type="presParOf" srcId="{0A72B3E4-1296-E14D-B5DD-44AA91AC675F}" destId="{7475884A-458D-FD4D-B5C0-3C45269E075E}" srcOrd="1" destOrd="0" presId="urn:microsoft.com/office/officeart/2005/8/layout/hierarchy1"/>
    <dgm:cxn modelId="{372CAA77-BEAB-4611-BBE3-26DF5AA7B347}" type="presParOf" srcId="{4220665B-E2AB-6D44-B0F6-88D643CB2A9C}" destId="{4A721830-C903-D547-9DD5-741B2B93CDDA}" srcOrd="2" destOrd="0" presId="urn:microsoft.com/office/officeart/2005/8/layout/hierarchy1"/>
    <dgm:cxn modelId="{9AA8C4D0-AAB4-4D63-B0AD-5F2C153B8711}" type="presParOf" srcId="{4220665B-E2AB-6D44-B0F6-88D643CB2A9C}" destId="{909692DE-52D7-314A-B65A-C6B9810C6041}" srcOrd="3" destOrd="0" presId="urn:microsoft.com/office/officeart/2005/8/layout/hierarchy1"/>
    <dgm:cxn modelId="{D34D1A2F-5028-47E8-B560-ED35243B4F93}" type="presParOf" srcId="{909692DE-52D7-314A-B65A-C6B9810C6041}" destId="{F1A9046F-6B6D-344A-8BBA-EF390C7C884E}" srcOrd="0" destOrd="0" presId="urn:microsoft.com/office/officeart/2005/8/layout/hierarchy1"/>
    <dgm:cxn modelId="{A689015D-F7E6-42B8-8164-A6239E114F56}" type="presParOf" srcId="{F1A9046F-6B6D-344A-8BBA-EF390C7C884E}" destId="{648681F4-A808-3646-BC0C-5398B68C2741}" srcOrd="0" destOrd="0" presId="urn:microsoft.com/office/officeart/2005/8/layout/hierarchy1"/>
    <dgm:cxn modelId="{993FD210-B84F-4CE0-BD16-E678FC81FA2D}" type="presParOf" srcId="{F1A9046F-6B6D-344A-8BBA-EF390C7C884E}" destId="{955F4665-7722-6241-AD85-41B492CE3DA4}" srcOrd="1" destOrd="0" presId="urn:microsoft.com/office/officeart/2005/8/layout/hierarchy1"/>
    <dgm:cxn modelId="{0F77DFD8-9E94-4E11-A08F-F78771D88A14}" type="presParOf" srcId="{909692DE-52D7-314A-B65A-C6B9810C6041}" destId="{74E3A9CE-E94E-0D41-91B0-5A20282806DC}" srcOrd="1" destOrd="0" presId="urn:microsoft.com/office/officeart/2005/8/layout/hierarchy1"/>
    <dgm:cxn modelId="{AC148F68-E23B-4126-A0E5-2BAEEFFC0E76}" type="presParOf" srcId="{4220665B-E2AB-6D44-B0F6-88D643CB2A9C}" destId="{79662369-56CD-0143-B161-485732D6E409}" srcOrd="4" destOrd="0" presId="urn:microsoft.com/office/officeart/2005/8/layout/hierarchy1"/>
    <dgm:cxn modelId="{E460D386-6F22-42D8-A273-93D7F0135CF4}" type="presParOf" srcId="{4220665B-E2AB-6D44-B0F6-88D643CB2A9C}" destId="{24E99C2F-2784-6B4C-84F7-78783980CCCA}" srcOrd="5" destOrd="0" presId="urn:microsoft.com/office/officeart/2005/8/layout/hierarchy1"/>
    <dgm:cxn modelId="{3D380E4F-8789-486B-8120-8D6CBB4F6BD7}" type="presParOf" srcId="{24E99C2F-2784-6B4C-84F7-78783980CCCA}" destId="{A863CBD7-D9E3-BA4A-8AF3-D9F2B6BF6751}" srcOrd="0" destOrd="0" presId="urn:microsoft.com/office/officeart/2005/8/layout/hierarchy1"/>
    <dgm:cxn modelId="{AE16379C-8DC4-4AB1-A0E5-057246E4ECD4}" type="presParOf" srcId="{A863CBD7-D9E3-BA4A-8AF3-D9F2B6BF6751}" destId="{35CB244E-D855-AF42-B524-375B6B1197D5}" srcOrd="0" destOrd="0" presId="urn:microsoft.com/office/officeart/2005/8/layout/hierarchy1"/>
    <dgm:cxn modelId="{F8F487F8-E3C6-43A8-93A3-6BAB3E0C868B}" type="presParOf" srcId="{A863CBD7-D9E3-BA4A-8AF3-D9F2B6BF6751}" destId="{20164DEE-9D56-8B4A-80A8-2BDB927077D8}" srcOrd="1" destOrd="0" presId="urn:microsoft.com/office/officeart/2005/8/layout/hierarchy1"/>
    <dgm:cxn modelId="{0EBF28B2-7214-4E8D-8D2E-52586CF7A915}" type="presParOf" srcId="{24E99C2F-2784-6B4C-84F7-78783980CCCA}" destId="{5C77FA16-693B-4A46-ABBA-5758A3A28D45}" srcOrd="1" destOrd="0" presId="urn:microsoft.com/office/officeart/2005/8/layout/hierarchy1"/>
    <dgm:cxn modelId="{4A450B25-8EF3-4091-829C-6686B09F1B61}" type="presParOf" srcId="{4220665B-E2AB-6D44-B0F6-88D643CB2A9C}" destId="{8B03E523-1746-A04D-AB21-A5B3606689C2}" srcOrd="6" destOrd="0" presId="urn:microsoft.com/office/officeart/2005/8/layout/hierarchy1"/>
    <dgm:cxn modelId="{18361EDD-7B64-4947-9798-DAC7D6CDF772}" type="presParOf" srcId="{4220665B-E2AB-6D44-B0F6-88D643CB2A9C}" destId="{12E5B83E-B3C1-3649-93A8-0416BF68783A}" srcOrd="7" destOrd="0" presId="urn:microsoft.com/office/officeart/2005/8/layout/hierarchy1"/>
    <dgm:cxn modelId="{22831954-EF51-4765-AD87-E502A83D37D8}" type="presParOf" srcId="{12E5B83E-B3C1-3649-93A8-0416BF68783A}" destId="{E04A8EE3-7B3D-0A43-8503-544D21EFABE1}" srcOrd="0" destOrd="0" presId="urn:microsoft.com/office/officeart/2005/8/layout/hierarchy1"/>
    <dgm:cxn modelId="{6CE46D16-950D-44BA-862D-6289938B870D}" type="presParOf" srcId="{E04A8EE3-7B3D-0A43-8503-544D21EFABE1}" destId="{8E072C8C-D2E3-4346-96B3-191163239F4D}" srcOrd="0" destOrd="0" presId="urn:microsoft.com/office/officeart/2005/8/layout/hierarchy1"/>
    <dgm:cxn modelId="{13C2EDC3-AF7F-4CB2-9021-51106589E2C2}" type="presParOf" srcId="{E04A8EE3-7B3D-0A43-8503-544D21EFABE1}" destId="{F7944BBA-42DD-0740-A18D-8A88CC4FFBEF}" srcOrd="1" destOrd="0" presId="urn:microsoft.com/office/officeart/2005/8/layout/hierarchy1"/>
    <dgm:cxn modelId="{5CCEBA65-815A-48F1-8C27-5591CD0E37C6}" type="presParOf" srcId="{12E5B83E-B3C1-3649-93A8-0416BF68783A}" destId="{50386E80-62E0-1E43-BC5D-2E6507F46721}" srcOrd="1" destOrd="0" presId="urn:microsoft.com/office/officeart/2005/8/layout/hierarchy1"/>
    <dgm:cxn modelId="{1F9DF3E2-2D1F-47DB-8D16-CE539D70E6E5}" type="presParOf" srcId="{F91CD99C-B7D5-FB46-92F3-CD4A80CEBC46}" destId="{74136342-9B80-D64B-A165-9B9080C503E2}" srcOrd="2" destOrd="0" presId="urn:microsoft.com/office/officeart/2005/8/layout/hierarchy1"/>
    <dgm:cxn modelId="{17DACE88-865A-4C65-A39E-77E001D12189}" type="presParOf" srcId="{F91CD99C-B7D5-FB46-92F3-CD4A80CEBC46}" destId="{63FB951C-782E-E54D-9FDB-2BA9B5958E0A}" srcOrd="3" destOrd="0" presId="urn:microsoft.com/office/officeart/2005/8/layout/hierarchy1"/>
    <dgm:cxn modelId="{44CC9826-0265-459B-9C69-2C5D11284231}" type="presParOf" srcId="{63FB951C-782E-E54D-9FDB-2BA9B5958E0A}" destId="{41A95F0E-32AD-0948-9672-FBCA4ADC9BB7}" srcOrd="0" destOrd="0" presId="urn:microsoft.com/office/officeart/2005/8/layout/hierarchy1"/>
    <dgm:cxn modelId="{711A0066-3505-46CA-8C06-E034067B26AE}" type="presParOf" srcId="{41A95F0E-32AD-0948-9672-FBCA4ADC9BB7}" destId="{1DBE52BB-EDDF-4146-B563-28B1D23A094A}" srcOrd="0" destOrd="0" presId="urn:microsoft.com/office/officeart/2005/8/layout/hierarchy1"/>
    <dgm:cxn modelId="{74A82269-3512-4217-9B80-E7A15DAF36CC}" type="presParOf" srcId="{41A95F0E-32AD-0948-9672-FBCA4ADC9BB7}" destId="{DBAC8ABF-3B18-834D-923B-6A4A69C09D1E}" srcOrd="1" destOrd="0" presId="urn:microsoft.com/office/officeart/2005/8/layout/hierarchy1"/>
    <dgm:cxn modelId="{BCE92F64-BF85-4AA6-85F5-6CD2FB423CAF}" type="presParOf" srcId="{63FB951C-782E-E54D-9FDB-2BA9B5958E0A}" destId="{B8DFCAF0-5420-8A48-A1DF-122C8681BCB7}" srcOrd="1" destOrd="0" presId="urn:microsoft.com/office/officeart/2005/8/layout/hierarchy1"/>
    <dgm:cxn modelId="{DB61F1F4-B6AA-4B95-8AB4-C2BBB0C2A8A7}" type="presParOf" srcId="{B8DFCAF0-5420-8A48-A1DF-122C8681BCB7}" destId="{A3D8A330-9D12-C443-9D78-7D2DCF02ED25}" srcOrd="0" destOrd="0" presId="urn:microsoft.com/office/officeart/2005/8/layout/hierarchy1"/>
    <dgm:cxn modelId="{66E03296-179E-4876-9BE2-C20438131459}" type="presParOf" srcId="{B8DFCAF0-5420-8A48-A1DF-122C8681BCB7}" destId="{4DC14267-AA80-744E-B029-6B38031BC33B}" srcOrd="1" destOrd="0" presId="urn:microsoft.com/office/officeart/2005/8/layout/hierarchy1"/>
    <dgm:cxn modelId="{445EFCFE-D655-452C-A6E4-1AF42BDC5383}" type="presParOf" srcId="{4DC14267-AA80-744E-B029-6B38031BC33B}" destId="{E892AC4C-6B88-A04F-9D80-A5893BE75170}" srcOrd="0" destOrd="0" presId="urn:microsoft.com/office/officeart/2005/8/layout/hierarchy1"/>
    <dgm:cxn modelId="{33430C05-575E-4BED-AB1B-5B605EB40F79}" type="presParOf" srcId="{E892AC4C-6B88-A04F-9D80-A5893BE75170}" destId="{62CD8A36-AF22-534A-826D-C002418943E3}" srcOrd="0" destOrd="0" presId="urn:microsoft.com/office/officeart/2005/8/layout/hierarchy1"/>
    <dgm:cxn modelId="{34F6EB9D-B513-4E71-9115-18E9413CAA35}" type="presParOf" srcId="{E892AC4C-6B88-A04F-9D80-A5893BE75170}" destId="{761EA10C-E41C-EE4A-883E-C24644AC54C8}" srcOrd="1" destOrd="0" presId="urn:microsoft.com/office/officeart/2005/8/layout/hierarchy1"/>
    <dgm:cxn modelId="{C2C9D7CF-AAE4-4344-90E6-6781ED947C7C}" type="presParOf" srcId="{4DC14267-AA80-744E-B029-6B38031BC33B}" destId="{D090C41E-0A05-2F40-B50C-AF13E4D7B6BC}" srcOrd="1" destOrd="0" presId="urn:microsoft.com/office/officeart/2005/8/layout/hierarchy1"/>
    <dgm:cxn modelId="{D5CD0DB8-0F83-4565-B483-30EFB09418E1}" type="presParOf" srcId="{B8DFCAF0-5420-8A48-A1DF-122C8681BCB7}" destId="{724CA204-B92C-8249-854D-888510CF1AEF}" srcOrd="2" destOrd="0" presId="urn:microsoft.com/office/officeart/2005/8/layout/hierarchy1"/>
    <dgm:cxn modelId="{25BA6B11-F2CC-4B77-8AA3-1C07BAAD2D27}" type="presParOf" srcId="{B8DFCAF0-5420-8A48-A1DF-122C8681BCB7}" destId="{F0ADBA27-FC8D-7A47-AB6C-E4895F551F58}" srcOrd="3" destOrd="0" presId="urn:microsoft.com/office/officeart/2005/8/layout/hierarchy1"/>
    <dgm:cxn modelId="{CB5BBAB4-D342-4162-9838-90BFAC275F92}" type="presParOf" srcId="{F0ADBA27-FC8D-7A47-AB6C-E4895F551F58}" destId="{322A229E-29EA-0C40-92C9-1C89542C3BD0}" srcOrd="0" destOrd="0" presId="urn:microsoft.com/office/officeart/2005/8/layout/hierarchy1"/>
    <dgm:cxn modelId="{A22CBABA-5DD4-48D3-88ED-E13F514F331D}" type="presParOf" srcId="{322A229E-29EA-0C40-92C9-1C89542C3BD0}" destId="{45EE1EB6-F9DF-5545-A20E-A615577BB601}" srcOrd="0" destOrd="0" presId="urn:microsoft.com/office/officeart/2005/8/layout/hierarchy1"/>
    <dgm:cxn modelId="{1169857B-475B-4780-B2E5-917B00607E6F}" type="presParOf" srcId="{322A229E-29EA-0C40-92C9-1C89542C3BD0}" destId="{53301259-A336-9641-9F0C-7AFFA7DE7258}" srcOrd="1" destOrd="0" presId="urn:microsoft.com/office/officeart/2005/8/layout/hierarchy1"/>
    <dgm:cxn modelId="{B0A86A41-5A63-40D1-8C1A-9B7AE26CA50D}" type="presParOf" srcId="{F0ADBA27-FC8D-7A47-AB6C-E4895F551F58}" destId="{9EBA1FA7-E448-EF4D-A40A-8199600C9D9E}" srcOrd="1" destOrd="0" presId="urn:microsoft.com/office/officeart/2005/8/layout/hierarchy1"/>
    <dgm:cxn modelId="{B7B5B79C-E953-40C8-B2BA-766AD7F6ED3E}" type="presParOf" srcId="{B8DFCAF0-5420-8A48-A1DF-122C8681BCB7}" destId="{74FB5515-23A4-4544-B0FF-5558CCE359D6}" srcOrd="4" destOrd="0" presId="urn:microsoft.com/office/officeart/2005/8/layout/hierarchy1"/>
    <dgm:cxn modelId="{EE629C90-A404-436B-A3A4-08CA7B156337}" type="presParOf" srcId="{B8DFCAF0-5420-8A48-A1DF-122C8681BCB7}" destId="{76226057-F618-3845-828B-D0CD856D580E}" srcOrd="5" destOrd="0" presId="urn:microsoft.com/office/officeart/2005/8/layout/hierarchy1"/>
    <dgm:cxn modelId="{EB8DADDA-6A87-422C-958D-96AD0C1AC7B5}" type="presParOf" srcId="{76226057-F618-3845-828B-D0CD856D580E}" destId="{87E91117-0651-B04F-91A0-D03E0F39E567}" srcOrd="0" destOrd="0" presId="urn:microsoft.com/office/officeart/2005/8/layout/hierarchy1"/>
    <dgm:cxn modelId="{19CB1B97-ECAB-4BAC-99A9-612576932169}" type="presParOf" srcId="{87E91117-0651-B04F-91A0-D03E0F39E567}" destId="{32829E9C-2578-AE4B-8510-A11D514B8360}" srcOrd="0" destOrd="0" presId="urn:microsoft.com/office/officeart/2005/8/layout/hierarchy1"/>
    <dgm:cxn modelId="{57963D0B-8592-48CF-A365-3ADAE3C25444}" type="presParOf" srcId="{87E91117-0651-B04F-91A0-D03E0F39E567}" destId="{B5989FD9-5FC6-FD44-9CE8-1B477CD3CFF3}" srcOrd="1" destOrd="0" presId="urn:microsoft.com/office/officeart/2005/8/layout/hierarchy1"/>
    <dgm:cxn modelId="{E63C12CD-78E9-43ED-AB41-38E9ABE80E2D}" type="presParOf" srcId="{76226057-F618-3845-828B-D0CD856D580E}" destId="{E87EA935-0190-244C-955E-32D76B526CA8}" srcOrd="1" destOrd="0" presId="urn:microsoft.com/office/officeart/2005/8/layout/hierarchy1"/>
    <dgm:cxn modelId="{EF953195-8A52-44F1-B1C5-2A29FC587CD9}" type="presParOf" srcId="{B8DFCAF0-5420-8A48-A1DF-122C8681BCB7}" destId="{C7CFE7B3-5072-8145-A90E-EB40042D3DB7}" srcOrd="6" destOrd="0" presId="urn:microsoft.com/office/officeart/2005/8/layout/hierarchy1"/>
    <dgm:cxn modelId="{7A2324FE-6B43-4438-9564-0F9BF5443FAF}" type="presParOf" srcId="{B8DFCAF0-5420-8A48-A1DF-122C8681BCB7}" destId="{01B9CD09-0355-7B45-8F78-1DC5AF0111C9}" srcOrd="7" destOrd="0" presId="urn:microsoft.com/office/officeart/2005/8/layout/hierarchy1"/>
    <dgm:cxn modelId="{81A81986-838F-4C38-B5F4-A0252044E61D}" type="presParOf" srcId="{01B9CD09-0355-7B45-8F78-1DC5AF0111C9}" destId="{341466D3-D853-8042-9875-4400EBA78273}" srcOrd="0" destOrd="0" presId="urn:microsoft.com/office/officeart/2005/8/layout/hierarchy1"/>
    <dgm:cxn modelId="{414734CC-431B-44BB-A025-6558742872E4}" type="presParOf" srcId="{341466D3-D853-8042-9875-4400EBA78273}" destId="{C8159C2B-B0CA-C541-8F6A-65BD494961F6}" srcOrd="0" destOrd="0" presId="urn:microsoft.com/office/officeart/2005/8/layout/hierarchy1"/>
    <dgm:cxn modelId="{FD26C4A4-A945-4F21-8648-53477970C944}" type="presParOf" srcId="{341466D3-D853-8042-9875-4400EBA78273}" destId="{627D9E23-338C-504C-96B5-0B04B69340A0}" srcOrd="1" destOrd="0" presId="urn:microsoft.com/office/officeart/2005/8/layout/hierarchy1"/>
    <dgm:cxn modelId="{F93DF38B-78DC-4701-BAB2-07A426791E14}" type="presParOf" srcId="{01B9CD09-0355-7B45-8F78-1DC5AF0111C9}" destId="{A41072EF-D9D3-1C4E-B301-5A88C113029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CFE7B3-5072-8145-A90E-EB40042D3DB7}">
      <dsp:nvSpPr>
        <dsp:cNvPr id="0" name=""/>
        <dsp:cNvSpPr/>
      </dsp:nvSpPr>
      <dsp:spPr>
        <a:xfrm>
          <a:off x="6555720" y="3931493"/>
          <a:ext cx="868410" cy="871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6089"/>
              </a:lnTo>
              <a:lnTo>
                <a:pt x="868410" y="796089"/>
              </a:lnTo>
              <a:lnTo>
                <a:pt x="868410" y="87198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B5515-23A4-4544-B0FF-5558CCE359D6}">
      <dsp:nvSpPr>
        <dsp:cNvPr id="0" name=""/>
        <dsp:cNvSpPr/>
      </dsp:nvSpPr>
      <dsp:spPr>
        <a:xfrm>
          <a:off x="6555720" y="3885773"/>
          <a:ext cx="8494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49484" y="45720"/>
              </a:lnTo>
              <a:lnTo>
                <a:pt x="849484" y="6635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CA204-B92C-8249-854D-888510CF1AEF}">
      <dsp:nvSpPr>
        <dsp:cNvPr id="0" name=""/>
        <dsp:cNvSpPr/>
      </dsp:nvSpPr>
      <dsp:spPr>
        <a:xfrm>
          <a:off x="5500204" y="3931493"/>
          <a:ext cx="1055515" cy="96829"/>
        </a:xfrm>
        <a:custGeom>
          <a:avLst/>
          <a:gdLst/>
          <a:ahLst/>
          <a:cxnLst/>
          <a:rect l="0" t="0" r="0" b="0"/>
          <a:pathLst>
            <a:path>
              <a:moveTo>
                <a:pt x="1055515" y="0"/>
              </a:moveTo>
              <a:lnTo>
                <a:pt x="1055515" y="20933"/>
              </a:lnTo>
              <a:lnTo>
                <a:pt x="0" y="20933"/>
              </a:lnTo>
              <a:lnTo>
                <a:pt x="0" y="9682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8A330-9D12-C443-9D78-7D2DCF02ED25}">
      <dsp:nvSpPr>
        <dsp:cNvPr id="0" name=""/>
        <dsp:cNvSpPr/>
      </dsp:nvSpPr>
      <dsp:spPr>
        <a:xfrm>
          <a:off x="5446417" y="3931493"/>
          <a:ext cx="1109303" cy="871986"/>
        </a:xfrm>
        <a:custGeom>
          <a:avLst/>
          <a:gdLst/>
          <a:ahLst/>
          <a:cxnLst/>
          <a:rect l="0" t="0" r="0" b="0"/>
          <a:pathLst>
            <a:path>
              <a:moveTo>
                <a:pt x="1109303" y="0"/>
              </a:moveTo>
              <a:lnTo>
                <a:pt x="1109303" y="796089"/>
              </a:lnTo>
              <a:lnTo>
                <a:pt x="0" y="796089"/>
              </a:lnTo>
              <a:lnTo>
                <a:pt x="0" y="87198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36342-9B80-D64B-A165-9B9080C503E2}">
      <dsp:nvSpPr>
        <dsp:cNvPr id="0" name=""/>
        <dsp:cNvSpPr/>
      </dsp:nvSpPr>
      <dsp:spPr>
        <a:xfrm>
          <a:off x="3871365" y="3320154"/>
          <a:ext cx="268435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84354" y="45720"/>
              </a:lnTo>
              <a:lnTo>
                <a:pt x="2684354" y="9109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3E523-1746-A04D-AB21-A5B3606689C2}">
      <dsp:nvSpPr>
        <dsp:cNvPr id="0" name=""/>
        <dsp:cNvSpPr/>
      </dsp:nvSpPr>
      <dsp:spPr>
        <a:xfrm>
          <a:off x="318607" y="3931493"/>
          <a:ext cx="880536" cy="871986"/>
        </a:xfrm>
        <a:custGeom>
          <a:avLst/>
          <a:gdLst/>
          <a:ahLst/>
          <a:cxnLst/>
          <a:rect l="0" t="0" r="0" b="0"/>
          <a:pathLst>
            <a:path>
              <a:moveTo>
                <a:pt x="880536" y="0"/>
              </a:moveTo>
              <a:lnTo>
                <a:pt x="880536" y="796089"/>
              </a:lnTo>
              <a:lnTo>
                <a:pt x="0" y="796089"/>
              </a:lnTo>
              <a:lnTo>
                <a:pt x="0" y="87198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62369-56CD-0143-B161-485732D6E409}">
      <dsp:nvSpPr>
        <dsp:cNvPr id="0" name=""/>
        <dsp:cNvSpPr/>
      </dsp:nvSpPr>
      <dsp:spPr>
        <a:xfrm>
          <a:off x="1199144" y="3931493"/>
          <a:ext cx="810691" cy="183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12"/>
              </a:lnTo>
              <a:lnTo>
                <a:pt x="810691" y="107412"/>
              </a:lnTo>
              <a:lnTo>
                <a:pt x="810691" y="18330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21830-C903-D547-9DD5-741B2B93CDDA}">
      <dsp:nvSpPr>
        <dsp:cNvPr id="0" name=""/>
        <dsp:cNvSpPr/>
      </dsp:nvSpPr>
      <dsp:spPr>
        <a:xfrm>
          <a:off x="1199144" y="3931493"/>
          <a:ext cx="733775" cy="871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6089"/>
              </a:lnTo>
              <a:lnTo>
                <a:pt x="733775" y="796089"/>
              </a:lnTo>
              <a:lnTo>
                <a:pt x="733775" y="87198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88CBB-35E1-9440-B991-D55641DB0431}">
      <dsp:nvSpPr>
        <dsp:cNvPr id="0" name=""/>
        <dsp:cNvSpPr/>
      </dsp:nvSpPr>
      <dsp:spPr>
        <a:xfrm>
          <a:off x="318607" y="3931493"/>
          <a:ext cx="880536" cy="173029"/>
        </a:xfrm>
        <a:custGeom>
          <a:avLst/>
          <a:gdLst/>
          <a:ahLst/>
          <a:cxnLst/>
          <a:rect l="0" t="0" r="0" b="0"/>
          <a:pathLst>
            <a:path>
              <a:moveTo>
                <a:pt x="880536" y="0"/>
              </a:moveTo>
              <a:lnTo>
                <a:pt x="880536" y="97132"/>
              </a:lnTo>
              <a:lnTo>
                <a:pt x="0" y="97132"/>
              </a:lnTo>
              <a:lnTo>
                <a:pt x="0" y="17302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6059F-B2FB-154E-A51D-AAF7DE400C09}">
      <dsp:nvSpPr>
        <dsp:cNvPr id="0" name=""/>
        <dsp:cNvSpPr/>
      </dsp:nvSpPr>
      <dsp:spPr>
        <a:xfrm>
          <a:off x="1199144" y="3320154"/>
          <a:ext cx="2672221" cy="91440"/>
        </a:xfrm>
        <a:custGeom>
          <a:avLst/>
          <a:gdLst/>
          <a:ahLst/>
          <a:cxnLst/>
          <a:rect l="0" t="0" r="0" b="0"/>
          <a:pathLst>
            <a:path>
              <a:moveTo>
                <a:pt x="2672221" y="45720"/>
              </a:moveTo>
              <a:lnTo>
                <a:pt x="0" y="45720"/>
              </a:lnTo>
              <a:lnTo>
                <a:pt x="0" y="9109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39CC9-EBB0-3D40-BFD2-1F86E5BC0DF8}">
      <dsp:nvSpPr>
        <dsp:cNvPr id="0" name=""/>
        <dsp:cNvSpPr/>
      </dsp:nvSpPr>
      <dsp:spPr>
        <a:xfrm>
          <a:off x="3825645" y="2215963"/>
          <a:ext cx="91440" cy="402658"/>
        </a:xfrm>
        <a:custGeom>
          <a:avLst/>
          <a:gdLst/>
          <a:ahLst/>
          <a:cxnLst/>
          <a:rect l="0" t="0" r="0" b="0"/>
          <a:pathLst>
            <a:path>
              <a:moveTo>
                <a:pt x="45728" y="0"/>
              </a:moveTo>
              <a:lnTo>
                <a:pt x="45728" y="326761"/>
              </a:lnTo>
              <a:lnTo>
                <a:pt x="45720" y="326761"/>
              </a:lnTo>
              <a:lnTo>
                <a:pt x="45720" y="40265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56DED-7962-C840-B723-88EB45AE8B39}">
      <dsp:nvSpPr>
        <dsp:cNvPr id="0" name=""/>
        <dsp:cNvSpPr/>
      </dsp:nvSpPr>
      <dsp:spPr>
        <a:xfrm>
          <a:off x="3825645" y="1324611"/>
          <a:ext cx="91440" cy="2521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6302"/>
              </a:lnTo>
              <a:lnTo>
                <a:pt x="45728" y="176302"/>
              </a:lnTo>
              <a:lnTo>
                <a:pt x="45728" y="25219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A88D2-C915-8344-832A-CD1EFE9D776F}">
      <dsp:nvSpPr>
        <dsp:cNvPr id="0" name=""/>
        <dsp:cNvSpPr/>
      </dsp:nvSpPr>
      <dsp:spPr>
        <a:xfrm>
          <a:off x="3825645" y="433761"/>
          <a:ext cx="91440" cy="2625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51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5573D-BED9-4148-B7B6-88C3B19FC805}">
      <dsp:nvSpPr>
        <dsp:cNvPr id="0" name=""/>
        <dsp:cNvSpPr/>
      </dsp:nvSpPr>
      <dsp:spPr>
        <a:xfrm>
          <a:off x="3461727" y="-86479"/>
          <a:ext cx="819276" cy="520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BEE817-024D-5B4F-92F5-83FEDA21375C}">
      <dsp:nvSpPr>
        <dsp:cNvPr id="0" name=""/>
        <dsp:cNvSpPr/>
      </dsp:nvSpPr>
      <dsp:spPr>
        <a:xfrm>
          <a:off x="3552758" y="0"/>
          <a:ext cx="819276" cy="520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Board of Directors</a:t>
          </a:r>
          <a:endParaRPr lang="en-US" sz="1200" kern="1200" dirty="0"/>
        </a:p>
      </dsp:txBody>
      <dsp:txXfrm>
        <a:off x="3552758" y="0"/>
        <a:ext cx="819276" cy="520240"/>
      </dsp:txXfrm>
    </dsp:sp>
    <dsp:sp modelId="{D7CD35D5-B113-B54E-AF98-8E0D7B9BED98}">
      <dsp:nvSpPr>
        <dsp:cNvPr id="0" name=""/>
        <dsp:cNvSpPr/>
      </dsp:nvSpPr>
      <dsp:spPr>
        <a:xfrm>
          <a:off x="3403235" y="696275"/>
          <a:ext cx="936260" cy="628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578A8E-36B4-124C-915A-85594F9A0140}">
      <dsp:nvSpPr>
        <dsp:cNvPr id="0" name=""/>
        <dsp:cNvSpPr/>
      </dsp:nvSpPr>
      <dsp:spPr>
        <a:xfrm>
          <a:off x="3494265" y="782754"/>
          <a:ext cx="936260" cy="6283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Chairman of the Board and CEO</a:t>
          </a:r>
          <a:endParaRPr lang="en-US" sz="1200" kern="1200" dirty="0"/>
        </a:p>
      </dsp:txBody>
      <dsp:txXfrm>
        <a:off x="3494265" y="782754"/>
        <a:ext cx="936260" cy="628336"/>
      </dsp:txXfrm>
    </dsp:sp>
    <dsp:sp modelId="{B3FB517D-AC10-7B4A-BB3D-ACF865F181CF}">
      <dsp:nvSpPr>
        <dsp:cNvPr id="0" name=""/>
        <dsp:cNvSpPr/>
      </dsp:nvSpPr>
      <dsp:spPr>
        <a:xfrm>
          <a:off x="3329864" y="1576811"/>
          <a:ext cx="1083017" cy="639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27C76-C34D-CE43-9D09-DF9E15347D95}">
      <dsp:nvSpPr>
        <dsp:cNvPr id="0" name=""/>
        <dsp:cNvSpPr/>
      </dsp:nvSpPr>
      <dsp:spPr>
        <a:xfrm>
          <a:off x="3420895" y="1663290"/>
          <a:ext cx="1083017" cy="639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President and Chief Operations Officer (COO)</a:t>
          </a:r>
          <a:endParaRPr lang="en-US" sz="1200" kern="1200" dirty="0"/>
        </a:p>
      </dsp:txBody>
      <dsp:txXfrm>
        <a:off x="3420895" y="1663290"/>
        <a:ext cx="1083017" cy="639151"/>
      </dsp:txXfrm>
    </dsp:sp>
    <dsp:sp modelId="{F7C52450-0116-C04A-8A92-DAA80C0DCC63}">
      <dsp:nvSpPr>
        <dsp:cNvPr id="0" name=""/>
        <dsp:cNvSpPr/>
      </dsp:nvSpPr>
      <dsp:spPr>
        <a:xfrm>
          <a:off x="3284337" y="2618621"/>
          <a:ext cx="1174056" cy="747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2145F7-7715-C64F-90A6-87442ABE9E1B}">
      <dsp:nvSpPr>
        <dsp:cNvPr id="0" name=""/>
        <dsp:cNvSpPr/>
      </dsp:nvSpPr>
      <dsp:spPr>
        <a:xfrm>
          <a:off x="3375368" y="2705101"/>
          <a:ext cx="1174056" cy="747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Vice President and Chief Financial Officer (CFO)</a:t>
          </a:r>
          <a:endParaRPr lang="en-US" sz="1200" kern="1200" dirty="0"/>
        </a:p>
      </dsp:txBody>
      <dsp:txXfrm>
        <a:off x="3375368" y="2705101"/>
        <a:ext cx="1174056" cy="747252"/>
      </dsp:txXfrm>
    </dsp:sp>
    <dsp:sp modelId="{4ECB6495-93C0-054F-9C2B-17D4014E2BD2}">
      <dsp:nvSpPr>
        <dsp:cNvPr id="0" name=""/>
        <dsp:cNvSpPr/>
      </dsp:nvSpPr>
      <dsp:spPr>
        <a:xfrm>
          <a:off x="789505" y="3411252"/>
          <a:ext cx="819276" cy="520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8C94D9-0E58-1C42-8DFE-A589310EA7A8}">
      <dsp:nvSpPr>
        <dsp:cNvPr id="0" name=""/>
        <dsp:cNvSpPr/>
      </dsp:nvSpPr>
      <dsp:spPr>
        <a:xfrm>
          <a:off x="880536" y="3497732"/>
          <a:ext cx="819276" cy="520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Treasurer</a:t>
          </a:r>
          <a:endParaRPr lang="en-US" sz="900" kern="1200" dirty="0"/>
        </a:p>
      </dsp:txBody>
      <dsp:txXfrm>
        <a:off x="880536" y="3497732"/>
        <a:ext cx="819276" cy="520240"/>
      </dsp:txXfrm>
    </dsp:sp>
    <dsp:sp modelId="{3AE553CB-F130-A544-ACE7-923922C20400}">
      <dsp:nvSpPr>
        <dsp:cNvPr id="0" name=""/>
        <dsp:cNvSpPr/>
      </dsp:nvSpPr>
      <dsp:spPr>
        <a:xfrm>
          <a:off x="-91030" y="4104522"/>
          <a:ext cx="819276" cy="520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39A1B8-0E0D-5144-BB2A-074312393EE7}">
      <dsp:nvSpPr>
        <dsp:cNvPr id="0" name=""/>
        <dsp:cNvSpPr/>
      </dsp:nvSpPr>
      <dsp:spPr>
        <a:xfrm>
          <a:off x="0" y="4191002"/>
          <a:ext cx="819276" cy="520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Cash Manager</a:t>
          </a:r>
          <a:endParaRPr lang="en-US" sz="900" kern="1200" dirty="0"/>
        </a:p>
      </dsp:txBody>
      <dsp:txXfrm>
        <a:off x="0" y="4191002"/>
        <a:ext cx="819276" cy="520240"/>
      </dsp:txXfrm>
    </dsp:sp>
    <dsp:sp modelId="{648681F4-A808-3646-BC0C-5398B68C2741}">
      <dsp:nvSpPr>
        <dsp:cNvPr id="0" name=""/>
        <dsp:cNvSpPr/>
      </dsp:nvSpPr>
      <dsp:spPr>
        <a:xfrm>
          <a:off x="1523281" y="4803480"/>
          <a:ext cx="819276" cy="520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5F4665-7722-6241-AD85-41B492CE3DA4}">
      <dsp:nvSpPr>
        <dsp:cNvPr id="0" name=""/>
        <dsp:cNvSpPr/>
      </dsp:nvSpPr>
      <dsp:spPr>
        <a:xfrm>
          <a:off x="1614312" y="4889959"/>
          <a:ext cx="819276" cy="520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Credit Manager</a:t>
          </a:r>
          <a:endParaRPr lang="en-US" sz="900" kern="1200" dirty="0"/>
        </a:p>
      </dsp:txBody>
      <dsp:txXfrm>
        <a:off x="1614312" y="4889959"/>
        <a:ext cx="819276" cy="520240"/>
      </dsp:txXfrm>
    </dsp:sp>
    <dsp:sp modelId="{35CB244E-D855-AF42-B524-375B6B1197D5}">
      <dsp:nvSpPr>
        <dsp:cNvPr id="0" name=""/>
        <dsp:cNvSpPr/>
      </dsp:nvSpPr>
      <dsp:spPr>
        <a:xfrm>
          <a:off x="1600197" y="4114802"/>
          <a:ext cx="819276" cy="520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164DEE-9D56-8B4A-80A8-2BDB927077D8}">
      <dsp:nvSpPr>
        <dsp:cNvPr id="0" name=""/>
        <dsp:cNvSpPr/>
      </dsp:nvSpPr>
      <dsp:spPr>
        <a:xfrm>
          <a:off x="1691228" y="4201282"/>
          <a:ext cx="819276" cy="520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Capital Expenditures</a:t>
          </a:r>
          <a:endParaRPr lang="en-US" sz="900" kern="1200" dirty="0"/>
        </a:p>
      </dsp:txBody>
      <dsp:txXfrm>
        <a:off x="1691228" y="4201282"/>
        <a:ext cx="819276" cy="520240"/>
      </dsp:txXfrm>
    </dsp:sp>
    <dsp:sp modelId="{8E072C8C-D2E3-4346-96B3-191163239F4D}">
      <dsp:nvSpPr>
        <dsp:cNvPr id="0" name=""/>
        <dsp:cNvSpPr/>
      </dsp:nvSpPr>
      <dsp:spPr>
        <a:xfrm>
          <a:off x="-91030" y="4803480"/>
          <a:ext cx="819276" cy="520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944BBA-42DD-0740-A18D-8A88CC4FFBEF}">
      <dsp:nvSpPr>
        <dsp:cNvPr id="0" name=""/>
        <dsp:cNvSpPr/>
      </dsp:nvSpPr>
      <dsp:spPr>
        <a:xfrm>
          <a:off x="0" y="4889959"/>
          <a:ext cx="819276" cy="520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Financial Planning</a:t>
          </a:r>
          <a:endParaRPr lang="en-US" sz="900" kern="1200" dirty="0"/>
        </a:p>
      </dsp:txBody>
      <dsp:txXfrm>
        <a:off x="0" y="4889959"/>
        <a:ext cx="819276" cy="520240"/>
      </dsp:txXfrm>
    </dsp:sp>
    <dsp:sp modelId="{1DBE52BB-EDDF-4146-B563-28B1D23A094A}">
      <dsp:nvSpPr>
        <dsp:cNvPr id="0" name=""/>
        <dsp:cNvSpPr/>
      </dsp:nvSpPr>
      <dsp:spPr>
        <a:xfrm>
          <a:off x="6146082" y="3411252"/>
          <a:ext cx="819276" cy="520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AC8ABF-3B18-834D-923B-6A4A69C09D1E}">
      <dsp:nvSpPr>
        <dsp:cNvPr id="0" name=""/>
        <dsp:cNvSpPr/>
      </dsp:nvSpPr>
      <dsp:spPr>
        <a:xfrm>
          <a:off x="6237113" y="3497732"/>
          <a:ext cx="819276" cy="520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Controller</a:t>
          </a:r>
          <a:endParaRPr lang="en-US" sz="900" kern="1200" dirty="0"/>
        </a:p>
      </dsp:txBody>
      <dsp:txXfrm>
        <a:off x="6237113" y="3497732"/>
        <a:ext cx="819276" cy="520240"/>
      </dsp:txXfrm>
    </dsp:sp>
    <dsp:sp modelId="{62CD8A36-AF22-534A-826D-C002418943E3}">
      <dsp:nvSpPr>
        <dsp:cNvPr id="0" name=""/>
        <dsp:cNvSpPr/>
      </dsp:nvSpPr>
      <dsp:spPr>
        <a:xfrm>
          <a:off x="5036779" y="4803480"/>
          <a:ext cx="819276" cy="520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1EA10C-E41C-EE4A-883E-C24644AC54C8}">
      <dsp:nvSpPr>
        <dsp:cNvPr id="0" name=""/>
        <dsp:cNvSpPr/>
      </dsp:nvSpPr>
      <dsp:spPr>
        <a:xfrm>
          <a:off x="5127809" y="4889959"/>
          <a:ext cx="819276" cy="520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Tax Manager</a:t>
          </a:r>
          <a:endParaRPr lang="en-US" sz="900" kern="1200" dirty="0"/>
        </a:p>
      </dsp:txBody>
      <dsp:txXfrm>
        <a:off x="5127809" y="4889959"/>
        <a:ext cx="819276" cy="520240"/>
      </dsp:txXfrm>
    </dsp:sp>
    <dsp:sp modelId="{45EE1EB6-F9DF-5545-A20E-A615577BB601}">
      <dsp:nvSpPr>
        <dsp:cNvPr id="0" name=""/>
        <dsp:cNvSpPr/>
      </dsp:nvSpPr>
      <dsp:spPr>
        <a:xfrm>
          <a:off x="5090566" y="4028323"/>
          <a:ext cx="819276" cy="520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301259-A336-9641-9F0C-7AFFA7DE7258}">
      <dsp:nvSpPr>
        <dsp:cNvPr id="0" name=""/>
        <dsp:cNvSpPr/>
      </dsp:nvSpPr>
      <dsp:spPr>
        <a:xfrm>
          <a:off x="5181597" y="4114802"/>
          <a:ext cx="819276" cy="520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Financial Accounting Manager</a:t>
          </a:r>
          <a:endParaRPr lang="en-US" sz="900" kern="1200" dirty="0"/>
        </a:p>
      </dsp:txBody>
      <dsp:txXfrm>
        <a:off x="5181597" y="4114802"/>
        <a:ext cx="819276" cy="520240"/>
      </dsp:txXfrm>
    </dsp:sp>
    <dsp:sp modelId="{32829E9C-2578-AE4B-8510-A11D514B8360}">
      <dsp:nvSpPr>
        <dsp:cNvPr id="0" name=""/>
        <dsp:cNvSpPr/>
      </dsp:nvSpPr>
      <dsp:spPr>
        <a:xfrm>
          <a:off x="6995566" y="3952123"/>
          <a:ext cx="819276" cy="520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989FD9-5FC6-FD44-9CE8-1B477CD3CFF3}">
      <dsp:nvSpPr>
        <dsp:cNvPr id="0" name=""/>
        <dsp:cNvSpPr/>
      </dsp:nvSpPr>
      <dsp:spPr>
        <a:xfrm>
          <a:off x="7086597" y="4038602"/>
          <a:ext cx="819276" cy="520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Cost Accounting Manager</a:t>
          </a:r>
          <a:endParaRPr lang="en-US" sz="900" kern="1200" dirty="0"/>
        </a:p>
      </dsp:txBody>
      <dsp:txXfrm>
        <a:off x="7086597" y="4038602"/>
        <a:ext cx="819276" cy="520240"/>
      </dsp:txXfrm>
    </dsp:sp>
    <dsp:sp modelId="{C8159C2B-B0CA-C541-8F6A-65BD494961F6}">
      <dsp:nvSpPr>
        <dsp:cNvPr id="0" name=""/>
        <dsp:cNvSpPr/>
      </dsp:nvSpPr>
      <dsp:spPr>
        <a:xfrm>
          <a:off x="7014492" y="4803480"/>
          <a:ext cx="819276" cy="520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7D9E23-338C-504C-96B5-0B04B69340A0}">
      <dsp:nvSpPr>
        <dsp:cNvPr id="0" name=""/>
        <dsp:cNvSpPr/>
      </dsp:nvSpPr>
      <dsp:spPr>
        <a:xfrm>
          <a:off x="7105523" y="4889959"/>
          <a:ext cx="819276" cy="520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Data Processing Manager</a:t>
          </a:r>
          <a:endParaRPr lang="en-US" sz="900" kern="1200" dirty="0"/>
        </a:p>
      </dsp:txBody>
      <dsp:txXfrm>
        <a:off x="7105523" y="4889959"/>
        <a:ext cx="819276" cy="52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FE610-B806-43E1-B2E9-5AD52D3F0B94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A2A0E-3932-4A42-9FCA-C3ACBACD5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1A7950-6A64-40EF-9F88-2225A99A08D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2010/2011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Rankings: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U.S.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Overall: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Schools: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Accounting: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International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Bloomberg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BusinessWeek: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Overall: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Undergraduate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Accounting: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Graduate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Accounting: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2010/2011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Rankings: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U.S.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Overall: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Schools: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Accounting: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International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Bloomberg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BusinessWeek: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Overall: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Undergraduate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Accounting: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Graduate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Accounting: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2010/2011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Rankings: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U.S.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Overall: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Schools: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Accounting: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International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Bloomberg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BusinessWeek: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Overall: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Undergraduate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Accounting: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Graduate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Accounting: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Minimum</a:t>
            </a:r>
            <a:r>
              <a:rPr lang="en-US" baseline="0" dirty="0" smtClean="0"/>
              <a:t> Salary 30k, Maximum Salary 120k</a:t>
            </a:r>
          </a:p>
          <a:p>
            <a:r>
              <a:rPr lang="en-US" baseline="0" dirty="0" smtClean="0"/>
              <a:t>Other Employers Include:</a:t>
            </a:r>
          </a:p>
          <a:p>
            <a:pPr lvl="1"/>
            <a:r>
              <a:rPr lang="en-US" dirty="0" smtClean="0"/>
              <a:t>Bank of America Merrill Lynch</a:t>
            </a:r>
          </a:p>
          <a:p>
            <a:pPr lvl="1"/>
            <a:r>
              <a:rPr lang="en-US" dirty="0" smtClean="0"/>
              <a:t>Bloomberg </a:t>
            </a:r>
          </a:p>
          <a:p>
            <a:pPr lvl="1"/>
            <a:r>
              <a:rPr lang="en-US" dirty="0" smtClean="0"/>
              <a:t>Chase</a:t>
            </a:r>
          </a:p>
          <a:p>
            <a:pPr lvl="1"/>
            <a:r>
              <a:rPr lang="en-US" dirty="0" smtClean="0"/>
              <a:t>Citigroup</a:t>
            </a:r>
          </a:p>
          <a:p>
            <a:pPr lvl="1"/>
            <a:r>
              <a:rPr lang="en-US" dirty="0" smtClean="0"/>
              <a:t>Eaton Corporation</a:t>
            </a:r>
          </a:p>
          <a:p>
            <a:pPr lvl="1"/>
            <a:r>
              <a:rPr lang="en-US" dirty="0" smtClean="0"/>
              <a:t>General Electric</a:t>
            </a:r>
          </a:p>
          <a:p>
            <a:pPr lvl="1"/>
            <a:r>
              <a:rPr lang="en-US" dirty="0" smtClean="0"/>
              <a:t>Kellogg</a:t>
            </a:r>
          </a:p>
          <a:p>
            <a:pPr lvl="1"/>
            <a:r>
              <a:rPr lang="en-US" dirty="0" smtClean="0"/>
              <a:t>New York Life</a:t>
            </a:r>
          </a:p>
          <a:p>
            <a:pPr lvl="1"/>
            <a:r>
              <a:rPr lang="en-US" dirty="0" smtClean="0"/>
              <a:t>Plante Moran, Plante Moran Financial Advisors</a:t>
            </a:r>
          </a:p>
          <a:p>
            <a:pPr lvl="1"/>
            <a:r>
              <a:rPr lang="en-US" dirty="0" smtClean="0"/>
              <a:t>Wells Fargo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A2A0E-3932-4A42-9FCA-C3ACBACD598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8358A-9125-47B6-9388-62CA7084D42C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8E3F-3536-49F9-A6B4-F8A011909C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8358A-9125-47B6-9388-62CA7084D42C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8E3F-3536-49F9-A6B4-F8A011909C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8358A-9125-47B6-9388-62CA7084D42C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8E3F-3536-49F9-A6B4-F8A011909C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8358A-9125-47B6-9388-62CA7084D42C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8E3F-3536-49F9-A6B4-F8A011909C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8358A-9125-47B6-9388-62CA7084D42C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8E3F-3536-49F9-A6B4-F8A011909C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E529-9A10-44EF-85A5-083D94C053A3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8358A-9125-47B6-9388-62CA7084D42C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8E3F-3536-49F9-A6B4-F8A011909C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8358A-9125-47B6-9388-62CA7084D42C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8E3F-3536-49F9-A6B4-F8A011909C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8358A-9125-47B6-9388-62CA7084D42C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8E3F-3536-49F9-A6B4-F8A011909C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8358A-9125-47B6-9388-62CA7084D42C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8E3F-3536-49F9-A6B4-F8A011909C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8358A-9125-47B6-9388-62CA7084D42C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8E3F-3536-49F9-A6B4-F8A011909C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8358A-9125-47B6-9388-62CA7084D42C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8E3F-3536-49F9-A6B4-F8A011909C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98E3F-3536-49F9-A6B4-F8A011909C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D25CBF-A878-467B-A7A2-D0D7FF02B03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B0F13-A21D-4E84-B017-E8FD67873F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71E38-1F07-4C9D-8A2F-336CDF491C1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9/13/2011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16" cstate="print"/>
          <a:srcRect b="487"/>
          <a:stretch>
            <a:fillRect/>
          </a:stretch>
        </p:blipFill>
        <p:spPr bwMode="auto">
          <a:xfrm>
            <a:off x="1" y="4724400"/>
            <a:ext cx="128039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00013" y="96838"/>
            <a:ext cx="9906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ED246-6FF8-4F50-B639-80DC58667425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ED246-6FF8-4F50-B639-80DC58667425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3DE9-4397-4BC8-AF63-630B2B90D3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http://www.wstbankersclub.com/" TargetMode="Externa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.org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cohen@msu.edu" TargetMode="External"/><Relationship Id="rId4" Type="http://schemas.openxmlformats.org/officeDocument/2006/relationships/hyperlink" Target="http://www.beanactuary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susparty1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295400" y="1219200"/>
            <a:ext cx="7611002" cy="5105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7200" dirty="0" smtClean="0"/>
              <a:t>Careers in Finance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9/12/2011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Corporate Finance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Pro’s: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Opportunity to travel, ability to advance quickly while working in large corporation, reasonable hours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Con’s: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Not a “glamour” job until senior leadership is reached, analyzing performance while often times you don’t see the products on a day-to-day basis, pay is not as lucrative as I-Banking, PE, etc.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Most Relevant Courses at MSU:</a:t>
            </a:r>
          </a:p>
          <a:p>
            <a:pPr>
              <a:buNone/>
            </a:pPr>
            <a:r>
              <a:rPr lang="en-US" sz="2300" dirty="0" smtClean="0"/>
              <a:t>	Any ACC course, FI 311, FI 312, FI 414, FI 451, FI 455, ITM 309</a:t>
            </a:r>
          </a:p>
          <a:p>
            <a:pPr>
              <a:buNone/>
            </a:pPr>
            <a:r>
              <a:rPr lang="en-US" sz="2300" b="1" dirty="0" smtClean="0"/>
              <a:t>Other ideas: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Corporate Finance Case Study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CPA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	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Typical Day in Corporate Finance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6am: </a:t>
            </a:r>
            <a:r>
              <a:rPr lang="en-US" sz="2300" dirty="0" smtClean="0"/>
              <a:t>Sleep</a:t>
            </a:r>
            <a:r>
              <a:rPr lang="en-US" sz="2300" b="1" dirty="0" smtClean="0"/>
              <a:t>	</a:t>
            </a:r>
          </a:p>
          <a:p>
            <a:pPr>
              <a:buNone/>
            </a:pPr>
            <a:r>
              <a:rPr lang="en-US" sz="2300" b="1" dirty="0" smtClean="0"/>
              <a:t>7am: </a:t>
            </a:r>
            <a:r>
              <a:rPr lang="en-US" sz="2300" dirty="0" smtClean="0"/>
              <a:t>Sleep</a:t>
            </a:r>
            <a:r>
              <a:rPr lang="en-US" sz="2300" b="1" dirty="0" smtClean="0"/>
              <a:t>	</a:t>
            </a:r>
          </a:p>
          <a:p>
            <a:pPr>
              <a:buNone/>
            </a:pPr>
            <a:r>
              <a:rPr lang="en-US" sz="2300" b="1" dirty="0" smtClean="0"/>
              <a:t>8am: </a:t>
            </a:r>
            <a:r>
              <a:rPr lang="en-US" sz="2300" dirty="0" smtClean="0"/>
              <a:t>Arrive at work, check email, make sure of no emergencies</a:t>
            </a:r>
          </a:p>
          <a:p>
            <a:pPr>
              <a:buNone/>
            </a:pPr>
            <a:r>
              <a:rPr lang="en-US" sz="2300" b="1" dirty="0" smtClean="0"/>
              <a:t>9am: </a:t>
            </a:r>
            <a:r>
              <a:rPr lang="en-US" sz="2300" dirty="0" smtClean="0"/>
              <a:t>Analyze the financial health of competing companies</a:t>
            </a:r>
          </a:p>
          <a:p>
            <a:pPr>
              <a:buNone/>
            </a:pPr>
            <a:r>
              <a:rPr lang="en-US" sz="2300" b="1" dirty="0" smtClean="0"/>
              <a:t>10am: </a:t>
            </a:r>
            <a:r>
              <a:rPr lang="en-US" sz="2300" dirty="0" smtClean="0"/>
              <a:t>Review company results, what is the cause of performance</a:t>
            </a:r>
          </a:p>
          <a:p>
            <a:pPr>
              <a:buNone/>
            </a:pPr>
            <a:r>
              <a:rPr lang="en-US" sz="2300" b="1" dirty="0" smtClean="0"/>
              <a:t>11am: </a:t>
            </a:r>
            <a:r>
              <a:rPr lang="en-US" sz="2300" dirty="0" smtClean="0"/>
              <a:t>Call divisions within company who see operations firsthand </a:t>
            </a:r>
          </a:p>
          <a:p>
            <a:pPr>
              <a:buNone/>
            </a:pPr>
            <a:r>
              <a:rPr lang="en-US" sz="2300" b="1" dirty="0" smtClean="0"/>
              <a:t>12pm: </a:t>
            </a:r>
            <a:r>
              <a:rPr lang="en-US" sz="2300" dirty="0" smtClean="0"/>
              <a:t>Perform trend analysis, are things going as planned?</a:t>
            </a:r>
          </a:p>
          <a:p>
            <a:pPr>
              <a:buNone/>
            </a:pPr>
            <a:r>
              <a:rPr lang="en-US" sz="2300" b="1" dirty="0" smtClean="0"/>
              <a:t>1pm: </a:t>
            </a:r>
            <a:r>
              <a:rPr lang="en-US" sz="2300" dirty="0" smtClean="0"/>
              <a:t>Consolidate divisional data, put together report due at end of WD</a:t>
            </a:r>
          </a:p>
          <a:p>
            <a:pPr>
              <a:buNone/>
            </a:pPr>
            <a:r>
              <a:rPr lang="en-US" sz="2300" b="1" dirty="0" smtClean="0"/>
              <a:t>2pm: </a:t>
            </a:r>
            <a:r>
              <a:rPr lang="en-US" sz="2300" dirty="0" smtClean="0"/>
              <a:t>Attend team meeting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3pm: </a:t>
            </a:r>
            <a:r>
              <a:rPr lang="en-US" sz="2300" dirty="0" smtClean="0"/>
              <a:t>Prep for earnings call, anticipate questions from investors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4pm: </a:t>
            </a:r>
            <a:r>
              <a:rPr lang="en-US" sz="2300" dirty="0" smtClean="0"/>
              <a:t>Work on budget cycle extending out as far as 5 years	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5pm: </a:t>
            </a:r>
            <a:r>
              <a:rPr lang="en-US" sz="2300" dirty="0" smtClean="0"/>
              <a:t>Meet with senior leadership to discuss consolidated reports</a:t>
            </a: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Wealth Management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In a nut shell…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Make rich people richer</a:t>
            </a:r>
          </a:p>
          <a:p>
            <a:pPr>
              <a:buNone/>
            </a:pPr>
            <a:r>
              <a:rPr lang="en-US" sz="2300" b="1" dirty="0" smtClean="0"/>
              <a:t>Ideal Candidates</a:t>
            </a:r>
          </a:p>
          <a:p>
            <a:pPr>
              <a:buNone/>
            </a:pPr>
            <a:r>
              <a:rPr lang="en-US" sz="2300" dirty="0" smtClean="0"/>
              <a:t>	Undergraduates with both quantitative and personal skills</a:t>
            </a:r>
          </a:p>
          <a:p>
            <a:pPr>
              <a:buNone/>
            </a:pPr>
            <a:r>
              <a:rPr lang="en-US" sz="2300" b="1" dirty="0" smtClean="0"/>
              <a:t>Average Starting Salary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dirty="0" smtClean="0"/>
              <a:t>	50-60k, signing bonus and performance compensation</a:t>
            </a:r>
          </a:p>
          <a:p>
            <a:pPr>
              <a:buNone/>
            </a:pPr>
            <a:r>
              <a:rPr lang="en-US" sz="2300" b="1" dirty="0" smtClean="0"/>
              <a:t>Average Hours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50-80 hours, varies significantly by firm and office culture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Exit Opportunities: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Some opportunities exist to join VC, PE, and HF in client relations and fundraising </a:t>
            </a:r>
          </a:p>
          <a:p>
            <a:pPr>
              <a:buNone/>
            </a:pPr>
            <a:r>
              <a:rPr lang="en-US" sz="2300" b="1" dirty="0" smtClean="0"/>
              <a:t>Respected Companies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dirty="0" smtClean="0"/>
              <a:t>	J.P. Morgan, Goldman Sachs, Bessemer Trust, Plante Moran, Credit Suisse, UBS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Wealth Management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Pro’s: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Work with people (not institutions), trusted advisor to some of the most recognized families in America,  challenge is knowing a thousand things six hundred feet deep (not one thing a thousand feet deep or one thing a thousand feet deep!)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Con’s: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People are demanding!, some roles can be very administrative “back office”,  less of a pipeline to VC, HF, PE than investment banking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Most Relevant Courses at MSU:</a:t>
            </a:r>
          </a:p>
          <a:p>
            <a:pPr>
              <a:buNone/>
            </a:pPr>
            <a:r>
              <a:rPr lang="en-US" sz="2300" dirty="0" smtClean="0"/>
              <a:t>	FI 311, FI 312, FI 457, EC 330, MGT 475, COM 325, COM 360, and PSY Classes</a:t>
            </a:r>
          </a:p>
          <a:p>
            <a:pPr>
              <a:buNone/>
            </a:pPr>
            <a:r>
              <a:rPr lang="en-US" sz="2300" b="1" dirty="0" smtClean="0"/>
              <a:t>Other ideas: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Financial Markets Institute (FMI)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Sales Communication Specialization</a:t>
            </a: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Typical Day in Wealth Management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6am: </a:t>
            </a:r>
            <a:r>
              <a:rPr lang="en-US" sz="2300" dirty="0" smtClean="0"/>
              <a:t>Firm wide daily market call (be sure to have slides prepared!)</a:t>
            </a:r>
            <a:r>
              <a:rPr lang="en-US" sz="2300" b="1" dirty="0" smtClean="0"/>
              <a:t> </a:t>
            </a:r>
          </a:p>
          <a:p>
            <a:pPr>
              <a:buNone/>
            </a:pPr>
            <a:r>
              <a:rPr lang="en-US" sz="2300" b="1" dirty="0" smtClean="0"/>
              <a:t>7am: </a:t>
            </a:r>
            <a:r>
              <a:rPr lang="en-US" sz="2300" dirty="0" smtClean="0"/>
              <a:t>Return to desk, make sure you are up on the markets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8am: </a:t>
            </a:r>
            <a:r>
              <a:rPr lang="en-US" sz="2300" dirty="0" smtClean="0"/>
              <a:t>Make final changes on investment performance book for client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9am: </a:t>
            </a:r>
            <a:r>
              <a:rPr lang="en-US" sz="2300" dirty="0" smtClean="0"/>
              <a:t>Monitor markets for liquidity events and catalysts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10am: </a:t>
            </a:r>
            <a:r>
              <a:rPr lang="en-US" sz="2300" dirty="0" smtClean="0"/>
              <a:t>Grab Starbucks just to have an excuse to get away from the desk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11am: </a:t>
            </a:r>
            <a:r>
              <a:rPr lang="en-US" sz="2300" dirty="0" smtClean="0"/>
              <a:t>Call structures desk to ensure understanding of client position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12pm: </a:t>
            </a:r>
            <a:r>
              <a:rPr lang="en-US" sz="2300" dirty="0" smtClean="0"/>
              <a:t>Banker get’s back book with edits, needs final copies by 3pm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1pm: </a:t>
            </a:r>
            <a:r>
              <a:rPr lang="en-US" sz="2300" dirty="0" smtClean="0"/>
              <a:t>Drop everything to make necessary changes for prospect book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2pm: </a:t>
            </a:r>
            <a:r>
              <a:rPr lang="en-US" sz="2300" dirty="0" smtClean="0"/>
              <a:t>Beg printing team to give preference to your books!  Last edits!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3pm: </a:t>
            </a:r>
            <a:r>
              <a:rPr lang="en-US" sz="2300" dirty="0" smtClean="0"/>
              <a:t>Listen to firm wide call on QE2 while creating prospect profiles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4pm: </a:t>
            </a:r>
            <a:r>
              <a:rPr lang="en-US" sz="2300" dirty="0" smtClean="0"/>
              <a:t>Attend team meeting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5pm: </a:t>
            </a:r>
            <a:r>
              <a:rPr lang="en-US" sz="2300" dirty="0" smtClean="0"/>
              <a:t>Send email to banking team explaining client’s structured product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6pm-9pm: </a:t>
            </a:r>
            <a:r>
              <a:rPr lang="en-US" sz="2300" dirty="0" smtClean="0"/>
              <a:t>Much of the same!</a:t>
            </a: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Consulting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In a nut shell…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Work on solving businesses most integrate and complex problems</a:t>
            </a:r>
          </a:p>
          <a:p>
            <a:pPr>
              <a:buNone/>
            </a:pPr>
            <a:r>
              <a:rPr lang="en-US" sz="2300" b="1" dirty="0" smtClean="0"/>
              <a:t>Ideal Candidates</a:t>
            </a:r>
          </a:p>
          <a:p>
            <a:pPr>
              <a:buNone/>
            </a:pPr>
            <a:r>
              <a:rPr lang="en-US" sz="2300" dirty="0" smtClean="0"/>
              <a:t>	Undergraduates with creativity, and ability to solve complex and integrate problems</a:t>
            </a:r>
          </a:p>
          <a:p>
            <a:pPr>
              <a:buNone/>
            </a:pPr>
            <a:r>
              <a:rPr lang="en-US" sz="2300" b="1" dirty="0" smtClean="0"/>
              <a:t>Average Starting Salary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dirty="0" smtClean="0"/>
              <a:t>	60-70k, signing bonus and performance compensation</a:t>
            </a:r>
          </a:p>
          <a:p>
            <a:pPr>
              <a:buNone/>
            </a:pPr>
            <a:r>
              <a:rPr lang="en-US" sz="2300" b="1" dirty="0" smtClean="0"/>
              <a:t>Average Hours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75-80 hours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Exit Opportunities: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Top MBA programs, VC, PE, senior and executive level positions in small and large businesses</a:t>
            </a:r>
          </a:p>
          <a:p>
            <a:pPr>
              <a:buNone/>
            </a:pPr>
            <a:r>
              <a:rPr lang="en-US" sz="2300" b="1" dirty="0" smtClean="0"/>
              <a:t>Respected Companies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dirty="0" smtClean="0"/>
              <a:t>	McKinsey, Bain, Boston Consulting Group, A.T. Kearney, 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Consulting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Pro’s: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Steepest learning curves, varying experiences,  travel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Con’s: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Travel, selective (GPA, ACT, SAT matters a whole lot!), work can lack action and results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Most Relevant Courses at MSU:</a:t>
            </a:r>
          </a:p>
          <a:p>
            <a:pPr>
              <a:buNone/>
            </a:pPr>
            <a:r>
              <a:rPr lang="en-US" sz="2300" dirty="0" smtClean="0"/>
              <a:t>	MGT 352, MGT 409, MGT 872, MGT 875, MGT 878</a:t>
            </a:r>
          </a:p>
          <a:p>
            <a:pPr>
              <a:buNone/>
            </a:pPr>
            <a:r>
              <a:rPr lang="en-US" sz="2300" b="1" dirty="0" smtClean="0"/>
              <a:t>Other ideas: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Students Consulting for Non–Profit Organizations (SCNO)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Start practicing consulting case studies</a:t>
            </a: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Typical Day in Consulting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6am: </a:t>
            </a:r>
            <a:r>
              <a:rPr lang="en-US" sz="2300" dirty="0" smtClean="0"/>
              <a:t>Email research team asking them to clarify their data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7am: </a:t>
            </a:r>
            <a:r>
              <a:rPr lang="en-US" sz="2300" dirty="0" smtClean="0"/>
              <a:t>Update slides for MD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8am: </a:t>
            </a:r>
            <a:r>
              <a:rPr lang="en-US" sz="2300" dirty="0" smtClean="0"/>
              <a:t>Sit down with team to discuss thoughts on project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9am: </a:t>
            </a:r>
            <a:r>
              <a:rPr lang="en-US" sz="2300" dirty="0" smtClean="0"/>
              <a:t>Interview senior management discussing concerns and input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10am: </a:t>
            </a:r>
            <a:r>
              <a:rPr lang="en-US" sz="2300" dirty="0" smtClean="0"/>
              <a:t>Call Partner to discuss progress and look for insight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11am: </a:t>
            </a:r>
            <a:r>
              <a:rPr lang="en-US" sz="2300" dirty="0" smtClean="0"/>
              <a:t>Organize research team’s data to offer information on P’s idea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12pm: </a:t>
            </a:r>
            <a:r>
              <a:rPr lang="en-US" sz="2300" dirty="0" smtClean="0"/>
              <a:t>Read research on industry 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1pm: </a:t>
            </a:r>
            <a:r>
              <a:rPr lang="en-US" sz="2300" dirty="0" smtClean="0"/>
              <a:t>Read research in industry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2pm: </a:t>
            </a:r>
            <a:r>
              <a:rPr lang="en-US" sz="2300" dirty="0" smtClean="0"/>
              <a:t>Discuss with team industry research implications on project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3pm: </a:t>
            </a:r>
            <a:r>
              <a:rPr lang="en-US" sz="2300" dirty="0" smtClean="0"/>
              <a:t>Prepare for CFO interview with team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4pm: </a:t>
            </a:r>
            <a:r>
              <a:rPr lang="en-US" sz="2300" dirty="0" smtClean="0"/>
              <a:t>Email research team for more analysis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5pm: </a:t>
            </a:r>
            <a:r>
              <a:rPr lang="en-US" sz="2300" dirty="0" smtClean="0"/>
              <a:t>Interview CFO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6pm: </a:t>
            </a:r>
            <a:r>
              <a:rPr lang="en-US" sz="2300" dirty="0" smtClean="0"/>
              <a:t>Debrief with team new directions on case</a:t>
            </a: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Equity Research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In a nut shell…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Develop and communicate insights regarding covered securities</a:t>
            </a:r>
          </a:p>
          <a:p>
            <a:pPr>
              <a:buNone/>
            </a:pPr>
            <a:r>
              <a:rPr lang="en-US" sz="2300" b="1" dirty="0" smtClean="0"/>
              <a:t>Ideal Candidates</a:t>
            </a:r>
          </a:p>
          <a:p>
            <a:pPr>
              <a:buNone/>
            </a:pPr>
            <a:r>
              <a:rPr lang="en-US" sz="2300" dirty="0" smtClean="0"/>
              <a:t>	Undergraduates who enjoy reading, writing, and are passionate about the markets</a:t>
            </a:r>
          </a:p>
          <a:p>
            <a:pPr>
              <a:buNone/>
            </a:pPr>
            <a:r>
              <a:rPr lang="en-US" sz="2300" b="1" dirty="0" smtClean="0"/>
              <a:t>Average Starting Salary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dirty="0" smtClean="0"/>
              <a:t>	60-70k, signing bonus and performance compensation</a:t>
            </a:r>
          </a:p>
          <a:p>
            <a:pPr>
              <a:buNone/>
            </a:pPr>
            <a:r>
              <a:rPr lang="en-US" sz="2300" b="1" dirty="0" smtClean="0"/>
              <a:t>Average Hours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75-80 hours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Exit Opportunities: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Hedge Funds, Research Analyst at PE/VC Firms, Senior and Executive level positions in small and large businesses</a:t>
            </a:r>
          </a:p>
          <a:p>
            <a:pPr>
              <a:buNone/>
            </a:pPr>
            <a:r>
              <a:rPr lang="en-US" sz="2300" b="1" dirty="0" smtClean="0"/>
              <a:t>Respected Companies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dirty="0" smtClean="0"/>
              <a:t>	Goldman Sachs, Morgan Stanley, JP Morgan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Equity Research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Pro’s: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Learn vast amount of information about sectors/companies that you cover, Allows you to express your individual thoughts about companies through your reports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Con’s: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Clients and traders may loose interest in your opinion after one bad call, The most writing of any career on Wall Street (Reports can be 200+ pages)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Most Relevant Courses at MSU:</a:t>
            </a:r>
          </a:p>
          <a:p>
            <a:pPr>
              <a:buNone/>
            </a:pPr>
            <a:r>
              <a:rPr lang="en-US" sz="2300" dirty="0" smtClean="0"/>
              <a:t>	FI 311, FI 312, FI 414, FI 457, FI 857</a:t>
            </a:r>
          </a:p>
          <a:p>
            <a:pPr>
              <a:buNone/>
            </a:pPr>
            <a:r>
              <a:rPr lang="en-US" sz="2300" b="1" dirty="0" smtClean="0"/>
              <a:t>Other ideas: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Financial Markets Institute (FMI)</a:t>
            </a:r>
          </a:p>
          <a:p>
            <a:pPr>
              <a:buNone/>
            </a:pPr>
            <a:r>
              <a:rPr lang="en-US" sz="2300" dirty="0" smtClean="0"/>
              <a:t>	Student Investment Association (SIA)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Begin doing research own research and excel modeling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	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C:\Users\Theodore Michaels\AppData\Local\Microsoft\Windows\Temporary Internet Files\Content.Outlook\USM1RTPQ\img-100810040853-0001 (2).jpg"/>
          <p:cNvPicPr/>
          <p:nvPr/>
        </p:nvPicPr>
        <p:blipFill>
          <a:blip r:embed="rId3" cstate="print">
            <a:extLst/>
          </a:blip>
          <a:srcRect l="223" t="7843" r="4330" b="24407"/>
          <a:stretch>
            <a:fillRect/>
          </a:stretch>
        </p:blipFill>
        <p:spPr bwMode="auto">
          <a:xfrm>
            <a:off x="457200" y="1098332"/>
            <a:ext cx="8263719" cy="5531068"/>
          </a:xfrm>
          <a:prstGeom prst="rect">
            <a:avLst/>
          </a:prstGeom>
          <a:gradFill>
            <a:gsLst>
              <a:gs pos="0">
                <a:srgbClr val="002060">
                  <a:alpha val="30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724400" y="1562850"/>
            <a:ext cx="4114800" cy="246888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304800" y="1562100"/>
            <a:ext cx="4114800" cy="2468880"/>
          </a:xfrm>
          <a:prstGeom prst="rect">
            <a:avLst/>
          </a:prstGeom>
          <a:solidFill>
            <a:srgbClr val="00B050">
              <a:alpha val="60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152900"/>
            <a:ext cx="4114800" cy="246888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4152900"/>
            <a:ext cx="4114800" cy="2468880"/>
          </a:xfrm>
          <a:prstGeom prst="rect">
            <a:avLst/>
          </a:prstGeom>
          <a:solidFill>
            <a:srgbClr val="00B050">
              <a:alpha val="60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63" name="TextBox 17"/>
          <p:cNvSpPr txBox="1">
            <a:spLocks noChangeArrowheads="1"/>
          </p:cNvSpPr>
          <p:nvPr/>
        </p:nvSpPr>
        <p:spPr bwMode="auto">
          <a:xfrm>
            <a:off x="4749800" y="4492625"/>
            <a:ext cx="41656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1350" b="1" dirty="0">
                <a:latin typeface="Calibri" pitchFamily="34" charset="0"/>
              </a:rPr>
              <a:t>What: Financial Modeling &amp; Valuation Seminar</a:t>
            </a:r>
          </a:p>
          <a:p>
            <a:pPr marL="225425" indent="-225425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1350" b="1" dirty="0">
                <a:latin typeface="Calibri" pitchFamily="34" charset="0"/>
              </a:rPr>
              <a:t>When:  October 8-9, 2011;</a:t>
            </a:r>
          </a:p>
          <a:p>
            <a:pPr marL="225425" indent="-225425">
              <a:spcAft>
                <a:spcPts val="600"/>
              </a:spcAft>
              <a:defRPr/>
            </a:pPr>
            <a:r>
              <a:rPr lang="en-US" sz="1350" b="1" dirty="0">
                <a:latin typeface="Calibri" pitchFamily="34" charset="0"/>
              </a:rPr>
              <a:t>	               9AM-5PM Saturday, 9AM-3PM Sunday</a:t>
            </a:r>
          </a:p>
          <a:p>
            <a:pPr marL="225425" indent="-225425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1350" b="1" dirty="0" smtClean="0">
                <a:latin typeface="Calibri" pitchFamily="34" charset="0"/>
              </a:rPr>
              <a:t>Price</a:t>
            </a:r>
            <a:r>
              <a:rPr lang="en-US" sz="1350" b="1" dirty="0">
                <a:latin typeface="Calibri" pitchFamily="34" charset="0"/>
              </a:rPr>
              <a:t>:  Professionals: $1,500,     Student: $</a:t>
            </a:r>
            <a:r>
              <a:rPr lang="en-US" sz="1350" b="1" dirty="0" smtClean="0">
                <a:latin typeface="Calibri" pitchFamily="34" charset="0"/>
              </a:rPr>
              <a:t>175 </a:t>
            </a:r>
          </a:p>
          <a:p>
            <a:pPr marL="225425" indent="-225425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1350" b="1" dirty="0" smtClean="0">
                <a:latin typeface="Calibri" pitchFamily="34" charset="0"/>
              </a:rPr>
              <a:t>Paid MSUFA Members in “good standing” $150</a:t>
            </a:r>
            <a:r>
              <a:rPr lang="en-US" sz="1350" b="1" dirty="0">
                <a:latin typeface="Calibri" pitchFamily="34" charset="0"/>
              </a:rPr>
              <a:t/>
            </a:r>
            <a:br>
              <a:rPr lang="en-US" sz="1350" b="1" dirty="0">
                <a:latin typeface="Calibri" pitchFamily="34" charset="0"/>
              </a:rPr>
            </a:br>
            <a:r>
              <a:rPr lang="en-US" sz="1350" b="1" dirty="0">
                <a:solidFill>
                  <a:schemeClr val="bg1"/>
                </a:solidFill>
                <a:latin typeface="Calibri" pitchFamily="34" charset="0"/>
              </a:rPr>
              <a:t>                     </a:t>
            </a:r>
            <a:r>
              <a:rPr lang="en-US" sz="1350" b="1" dirty="0">
                <a:solidFill>
                  <a:srgbClr val="FFFF00"/>
                </a:solidFill>
                <a:latin typeface="Calibri" pitchFamily="34" charset="0"/>
              </a:rPr>
              <a:t>90 % off regular price!!!</a:t>
            </a:r>
          </a:p>
          <a:p>
            <a:pPr marL="225425" indent="-225425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1350" b="1" dirty="0">
                <a:latin typeface="Calibri" pitchFamily="34" charset="0"/>
              </a:rPr>
              <a:t>Link: www.wallst-training.com/msu</a:t>
            </a:r>
          </a:p>
          <a:p>
            <a:pPr marL="225425" indent="-225425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1350" b="1" dirty="0">
                <a:latin typeface="Calibri" pitchFamily="34" charset="0"/>
              </a:rPr>
              <a:t>Contact: tyler@wallst-training.com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24400" y="4157246"/>
            <a:ext cx="4114800" cy="338554"/>
          </a:xfrm>
          <a:prstGeom prst="rect">
            <a:avLst/>
          </a:prstGeom>
          <a:solidFill>
            <a:schemeClr val="tx1">
              <a:lumMod val="75000"/>
              <a:lumOff val="25000"/>
              <a:alpha val="3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  WHAT, WHEN AND WHERE?!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24399" y="1572796"/>
            <a:ext cx="4114801" cy="338554"/>
          </a:xfrm>
          <a:prstGeom prst="rect">
            <a:avLst/>
          </a:prstGeom>
          <a:solidFill>
            <a:schemeClr val="tx1">
              <a:lumMod val="75000"/>
              <a:lumOff val="25000"/>
              <a:alpha val="3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CAREER DEVELOPMENT = SUPER-STAR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4800" y="1566446"/>
            <a:ext cx="4114800" cy="338554"/>
          </a:xfrm>
          <a:prstGeom prst="rect">
            <a:avLst/>
          </a:prstGeom>
          <a:solidFill>
            <a:schemeClr val="tx1">
              <a:lumMod val="75000"/>
              <a:lumOff val="25000"/>
              <a:alpha val="3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LEARN THE TECHNICALS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4801" y="4157246"/>
            <a:ext cx="4114799" cy="338554"/>
          </a:xfrm>
          <a:prstGeom prst="rect">
            <a:avLst/>
          </a:prstGeom>
          <a:solidFill>
            <a:schemeClr val="tx1">
              <a:lumMod val="75000"/>
              <a:lumOff val="25000"/>
              <a:alpha val="3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         WANT TO BOOST YOUR CAREER?</a:t>
            </a:r>
          </a:p>
        </p:txBody>
      </p:sp>
      <p:pic>
        <p:nvPicPr>
          <p:cNvPr id="2076" name="Picture 33" descr="wst-new-logo slanted 300dp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1" y="39458"/>
            <a:ext cx="1472001" cy="874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304800" y="1878013"/>
            <a:ext cx="3948113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5425" indent="-225425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1500" b="1" dirty="0">
                <a:latin typeface="+mj-lt"/>
              </a:rPr>
              <a:t>Core Model: 5-year integrated financial statement projection model</a:t>
            </a:r>
          </a:p>
          <a:p>
            <a:pPr marL="225425" indent="-225425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1500" b="1" dirty="0">
                <a:latin typeface="+mj-lt"/>
              </a:rPr>
              <a:t>Valuation: Major valuation methodologies (comps, DCF, reference range, football field)</a:t>
            </a:r>
          </a:p>
          <a:p>
            <a:pPr marL="225425" indent="-225425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1500" b="1" dirty="0">
                <a:latin typeface="+mj-lt"/>
              </a:rPr>
              <a:t>Corporate Finance fundamentals, capital structure, leverage, Enterprise Value, etc.</a:t>
            </a:r>
          </a:p>
          <a:p>
            <a:pPr marL="225425" indent="-225425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1500" b="1" dirty="0">
                <a:latin typeface="+mj-lt"/>
              </a:rPr>
              <a:t>Same material we use to train banks, </a:t>
            </a:r>
            <a:br>
              <a:rPr lang="en-US" sz="1500" b="1" dirty="0">
                <a:latin typeface="+mj-lt"/>
              </a:rPr>
            </a:br>
            <a:r>
              <a:rPr lang="en-US" sz="1500" b="1" dirty="0">
                <a:latin typeface="+mj-lt"/>
              </a:rPr>
              <a:t>research firms, private equity &amp; hedge funds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91000" y="892314"/>
            <a:ext cx="4724400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en-US" sz="2000" b="1" i="1" dirty="0">
                <a:ln w="0"/>
                <a:solidFill>
                  <a:srgbClr val="005828"/>
                </a:solidFill>
              </a:rPr>
              <a:t>… exclusive modeling &amp; </a:t>
            </a:r>
          </a:p>
          <a:p>
            <a:pPr algn="r">
              <a:defRPr/>
            </a:pPr>
            <a:r>
              <a:rPr lang="en-US" sz="2000" b="1" i="1" dirty="0">
                <a:ln w="0"/>
                <a:solidFill>
                  <a:srgbClr val="005828"/>
                </a:solidFill>
              </a:rPr>
              <a:t>valuation weekend training seminar!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14800" y="26313"/>
            <a:ext cx="4800600" cy="95410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en-US" sz="2800" b="1" i="1" cap="all" dirty="0">
                <a:ln w="0"/>
                <a:solidFill>
                  <a:schemeClr val="bg1"/>
                </a:solidFill>
              </a:rPr>
              <a:t>INVESTMENT BANKING &amp; </a:t>
            </a:r>
          </a:p>
          <a:p>
            <a:pPr algn="r">
              <a:defRPr/>
            </a:pPr>
            <a:r>
              <a:rPr lang="en-US" sz="2800" b="1" i="1" cap="all" dirty="0">
                <a:ln w="0"/>
                <a:solidFill>
                  <a:schemeClr val="bg1"/>
                </a:solidFill>
              </a:rPr>
              <a:t>CAREER DEVELOPMENT</a:t>
            </a:r>
          </a:p>
        </p:txBody>
      </p:sp>
      <p:sp>
        <p:nvSpPr>
          <p:cNvPr id="2080" name="TextBox 18"/>
          <p:cNvSpPr txBox="1">
            <a:spLocks noChangeArrowheads="1"/>
          </p:cNvSpPr>
          <p:nvPr/>
        </p:nvSpPr>
        <p:spPr bwMode="auto">
          <a:xfrm>
            <a:off x="0" y="1238250"/>
            <a:ext cx="2590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i="1">
                <a:solidFill>
                  <a:srgbClr val="005828"/>
                </a:solidFill>
              </a:rPr>
              <a:t>www.wallst-training.com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191000" y="914400"/>
            <a:ext cx="472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800600" y="5334000"/>
            <a:ext cx="3886200" cy="838200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749800" y="1878013"/>
            <a:ext cx="4089400" cy="217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5425" indent="-2254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1500" b="1" dirty="0">
                <a:latin typeface="+mn-lt"/>
                <a:cs typeface="+mn-cs"/>
              </a:rPr>
              <a:t>Destroy your competition by receiving internship/job Q&amp;A’s </a:t>
            </a:r>
            <a:r>
              <a:rPr lang="en-US" sz="1500" b="1" u="sng" dirty="0">
                <a:latin typeface="+mn-lt"/>
                <a:cs typeface="+mn-cs"/>
              </a:rPr>
              <a:t>before</a:t>
            </a:r>
            <a:r>
              <a:rPr lang="en-US" sz="1500" b="1" dirty="0">
                <a:latin typeface="+mn-lt"/>
                <a:cs typeface="+mn-cs"/>
              </a:rPr>
              <a:t> the interview!</a:t>
            </a:r>
          </a:p>
          <a:p>
            <a:pPr marL="225425" indent="-2254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1500" b="1" dirty="0">
                <a:latin typeface="+mn-lt"/>
                <a:cs typeface="+mn-cs"/>
              </a:rPr>
              <a:t>We’ll tell you how to stay competitive in 2011 and finish as the #1 intern/analyst!</a:t>
            </a:r>
          </a:p>
          <a:p>
            <a:pPr marL="225425" indent="-2254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1500" b="1" dirty="0">
                <a:latin typeface="+mn-lt"/>
                <a:cs typeface="+mn-cs"/>
              </a:rPr>
              <a:t>Essential for business majors and as a supplement for ANY liberal arts degree! </a:t>
            </a:r>
          </a:p>
          <a:p>
            <a:pPr marL="225425" indent="-2254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1500" b="1" dirty="0">
                <a:latin typeface="+mn-lt"/>
                <a:cs typeface="+mn-cs"/>
              </a:rPr>
              <a:t>Possible inclusion to our exclusive, invitation-only WST Banker’s Club (</a:t>
            </a:r>
            <a:r>
              <a:rPr lang="en-US" sz="1500" b="1" dirty="0">
                <a:latin typeface="+mn-lt"/>
                <a:cs typeface="+mn-cs"/>
                <a:hlinkClick r:id="rId5"/>
              </a:rPr>
              <a:t>wstbankersclub.com</a:t>
            </a:r>
            <a:r>
              <a:rPr lang="en-US" sz="1500" b="1" dirty="0">
                <a:latin typeface="+mn-lt"/>
                <a:cs typeface="+mn-cs"/>
              </a:rPr>
              <a:t>)</a:t>
            </a:r>
          </a:p>
        </p:txBody>
      </p:sp>
      <p:sp>
        <p:nvSpPr>
          <p:cNvPr id="2085" name="TextBox 12"/>
          <p:cNvSpPr txBox="1">
            <a:spLocks noChangeArrowheads="1"/>
          </p:cNvSpPr>
          <p:nvPr/>
        </p:nvSpPr>
        <p:spPr bwMode="auto">
          <a:xfrm>
            <a:off x="304800" y="4492625"/>
            <a:ext cx="4114800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500" b="1">
                <a:latin typeface="Calibri" pitchFamily="34" charset="0"/>
              </a:rPr>
              <a:t>Goldman Sachs, Morgan Stanley, JP Morgan, </a:t>
            </a:r>
            <a:br>
              <a:rPr lang="en-US" sz="1500" b="1">
                <a:latin typeface="Calibri" pitchFamily="34" charset="0"/>
              </a:rPr>
            </a:br>
            <a:r>
              <a:rPr lang="en-US" sz="1500" b="1">
                <a:latin typeface="Calibri" pitchFamily="34" charset="0"/>
              </a:rPr>
              <a:t>BofA/Merrill Lynch: we have contacts all over!</a:t>
            </a:r>
          </a:p>
          <a:p>
            <a:pPr marL="225425" indent="-225425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500" b="1">
                <a:latin typeface="Calibri" pitchFamily="34" charset="0"/>
              </a:rPr>
              <a:t>Taught by senior industry professionals active on Wall Street to provide you the most up-to-date market information!</a:t>
            </a:r>
          </a:p>
          <a:p>
            <a:pPr marL="225425" indent="-225425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500" b="1">
                <a:latin typeface="Calibri" pitchFamily="34" charset="0"/>
              </a:rPr>
              <a:t>Show us your enthusiasm and we’ll keep an eye on you!</a:t>
            </a:r>
          </a:p>
        </p:txBody>
      </p:sp>
      <p:pic>
        <p:nvPicPr>
          <p:cNvPr id="29" name="Picture 28" descr="msusparty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67000" y="45456"/>
            <a:ext cx="1295400" cy="868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Typical Day in Equity Research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6am: </a:t>
            </a:r>
            <a:r>
              <a:rPr lang="en-US" sz="2300" dirty="0" smtClean="0"/>
              <a:t>Wrap up morning update and send out firm wide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7am: </a:t>
            </a:r>
            <a:r>
              <a:rPr lang="en-US" sz="2300" dirty="0" smtClean="0"/>
              <a:t>Update models as new data is released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8am: </a:t>
            </a:r>
            <a:r>
              <a:rPr lang="en-US" sz="2300" dirty="0" smtClean="0"/>
              <a:t>Answer questions on morning update and model updates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9am: </a:t>
            </a:r>
            <a:r>
              <a:rPr lang="en-US" sz="2300" dirty="0" smtClean="0"/>
              <a:t>Prepare for market open and phone calls with traders / clients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10am: </a:t>
            </a:r>
            <a:r>
              <a:rPr lang="en-US" sz="2300" dirty="0" smtClean="0"/>
              <a:t>Work on finishing sector and company updates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11am: </a:t>
            </a:r>
            <a:r>
              <a:rPr lang="en-US" sz="2300" dirty="0" smtClean="0"/>
              <a:t>Send sector and company updates to MD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12pm: </a:t>
            </a:r>
            <a:r>
              <a:rPr lang="en-US" sz="2300" dirty="0" smtClean="0"/>
              <a:t>Take more calls from traders / clients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1pm: </a:t>
            </a:r>
            <a:r>
              <a:rPr lang="en-US" sz="2300" dirty="0" smtClean="0"/>
              <a:t>Proof read new reports before they are distributed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2pm: </a:t>
            </a:r>
            <a:r>
              <a:rPr lang="en-US" sz="2300" dirty="0" smtClean="0"/>
              <a:t>Call sector insiders to discuss updates in the sector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3pm: </a:t>
            </a:r>
            <a:r>
              <a:rPr lang="en-US" sz="2300" dirty="0" smtClean="0"/>
              <a:t>Receive MD changes to sector/company reports, make changes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4pm: </a:t>
            </a:r>
            <a:r>
              <a:rPr lang="en-US" sz="2300" dirty="0" smtClean="0"/>
              <a:t>Dial into company earnings call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5pm: </a:t>
            </a:r>
            <a:r>
              <a:rPr lang="en-US" sz="2300" dirty="0" smtClean="0"/>
              <a:t>Update research/models with new details from earnings call 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6pm: </a:t>
            </a:r>
            <a:r>
              <a:rPr lang="en-US" sz="2300" dirty="0" smtClean="0"/>
              <a:t>Begin preparing data for tomorrows morning update</a:t>
            </a: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Sales and Trading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In a nut shell…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Buy and sell financial instruments in the market</a:t>
            </a:r>
          </a:p>
          <a:p>
            <a:pPr>
              <a:buNone/>
            </a:pPr>
            <a:r>
              <a:rPr lang="en-US" sz="2300" b="1" dirty="0" smtClean="0"/>
              <a:t>Ideal Candidates</a:t>
            </a:r>
          </a:p>
          <a:p>
            <a:pPr>
              <a:buNone/>
            </a:pPr>
            <a:r>
              <a:rPr lang="en-US" sz="2300" dirty="0" smtClean="0"/>
              <a:t>	Undergraduates who enjoy real time feed back on their work, constant communication, and are passionate about the markets</a:t>
            </a:r>
          </a:p>
          <a:p>
            <a:pPr>
              <a:buNone/>
            </a:pPr>
            <a:r>
              <a:rPr lang="en-US" sz="2300" b="1" dirty="0" smtClean="0"/>
              <a:t>Average Starting Salary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dirty="0" smtClean="0"/>
              <a:t>	 70-100k, signing bonus and performance compensation</a:t>
            </a:r>
          </a:p>
          <a:p>
            <a:pPr>
              <a:buNone/>
            </a:pPr>
            <a:r>
              <a:rPr lang="en-US" sz="2300" b="1" dirty="0" smtClean="0"/>
              <a:t>Average Hours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 50-75 hours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Exit Opportunities: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 Hedge Funds, Proprietary Trading Firms, MBA Programs</a:t>
            </a:r>
          </a:p>
          <a:p>
            <a:pPr>
              <a:buNone/>
            </a:pPr>
            <a:r>
              <a:rPr lang="en-US" sz="2300" b="1" dirty="0" smtClean="0"/>
              <a:t>Respected Companies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dirty="0" smtClean="0"/>
              <a:t>	Goldman Sachs, Deutsche Bank, </a:t>
            </a:r>
            <a:r>
              <a:rPr lang="en-US" sz="2300" dirty="0" err="1" smtClean="0"/>
              <a:t>Citi</a:t>
            </a:r>
            <a:r>
              <a:rPr lang="en-US" sz="2300" dirty="0" smtClean="0"/>
              <a:t>, JP Morgan</a:t>
            </a:r>
          </a:p>
          <a:p>
            <a:pPr>
              <a:buNone/>
            </a:pPr>
            <a:r>
              <a:rPr lang="en-US" sz="2300" dirty="0" smtClean="0"/>
              <a:t>	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Sales and Trading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Pro’s: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Opportunity to make more money than in most other careers, less hours than most other Wall Street jobs, something new is always happening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Con’s: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If you blow up you probably won’t get another job in S&amp;T, if markets are very volatile (like right now) you have a lot of sleepless nights, fewer attractive exit opportunities 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Most Relevant Courses at MSU:</a:t>
            </a:r>
          </a:p>
          <a:p>
            <a:pPr>
              <a:buNone/>
            </a:pPr>
            <a:r>
              <a:rPr lang="en-US" sz="2300" dirty="0" smtClean="0"/>
              <a:t>	FI 473, FI 455, FI 452, FI 457, FI 857, FI 852</a:t>
            </a:r>
          </a:p>
          <a:p>
            <a:pPr>
              <a:buNone/>
            </a:pPr>
            <a:r>
              <a:rPr lang="en-US" sz="2300" b="1" dirty="0" smtClean="0"/>
              <a:t>Other ideas: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Financial Markets Institute (FMI) </a:t>
            </a:r>
          </a:p>
          <a:p>
            <a:pPr>
              <a:buNone/>
            </a:pPr>
            <a:r>
              <a:rPr lang="en-US" sz="2300" dirty="0" smtClean="0"/>
              <a:t>	Student Investment Association (SIA)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Begin trading in your own brokerage account</a:t>
            </a:r>
            <a:r>
              <a:rPr lang="en-US" sz="2300" b="1" dirty="0" smtClean="0"/>
              <a:t>	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Typical Day in Sales and Trading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6am: </a:t>
            </a:r>
            <a:r>
              <a:rPr lang="en-US" sz="2300" dirty="0" smtClean="0"/>
              <a:t>Log into Bloomberg Terminal, See what happened overnight</a:t>
            </a:r>
          </a:p>
          <a:p>
            <a:pPr>
              <a:buNone/>
            </a:pPr>
            <a:r>
              <a:rPr lang="en-US" sz="2300" b="1" dirty="0" smtClean="0"/>
              <a:t>7am: </a:t>
            </a:r>
            <a:r>
              <a:rPr lang="en-US" sz="2300" dirty="0" smtClean="0"/>
              <a:t>Read Morning updates and call research teams to ask questions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8am: </a:t>
            </a:r>
            <a:r>
              <a:rPr lang="en-US" sz="2300" dirty="0" smtClean="0"/>
              <a:t>Dial into morning call, Start trading pre market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9am: </a:t>
            </a:r>
            <a:r>
              <a:rPr lang="en-US" sz="2300" dirty="0" smtClean="0"/>
              <a:t>Prepare for market open, start getting/submitting a lot of orders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10am:</a:t>
            </a:r>
            <a:r>
              <a:rPr lang="en-US" sz="2300" dirty="0" smtClean="0"/>
              <a:t> Call clients and tell them what you are seeing in the markets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11am:</a:t>
            </a:r>
            <a:r>
              <a:rPr lang="en-US" sz="2300" dirty="0" smtClean="0"/>
              <a:t> Put on hedges for positions that are being traded quickly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12pm: </a:t>
            </a:r>
            <a:r>
              <a:rPr lang="en-US" sz="2300" dirty="0" smtClean="0"/>
              <a:t>Speak with clients/research team about market outlook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1pm: </a:t>
            </a:r>
            <a:r>
              <a:rPr lang="en-US" sz="2300" dirty="0" smtClean="0"/>
              <a:t>Dial into mid day calls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2pm:</a:t>
            </a:r>
            <a:r>
              <a:rPr lang="en-US" sz="2300" dirty="0" smtClean="0"/>
              <a:t> Ensure that the morning orders have gone through correctly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3pm:</a:t>
            </a:r>
            <a:r>
              <a:rPr lang="en-US" sz="2300" dirty="0" smtClean="0"/>
              <a:t> Begin closing out day trade/non overnight positions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4pm:</a:t>
            </a:r>
            <a:r>
              <a:rPr lang="en-US" sz="2300" dirty="0" smtClean="0"/>
              <a:t> Run P/L, See how entire group/bank did for the day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5pm:</a:t>
            </a:r>
            <a:r>
              <a:rPr lang="en-US" sz="2300" dirty="0" smtClean="0"/>
              <a:t> Update/build models that group may need</a:t>
            </a: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6pm: </a:t>
            </a:r>
            <a:r>
              <a:rPr lang="en-US" sz="2300" dirty="0" smtClean="0"/>
              <a:t>See how global markets are trading before going home</a:t>
            </a: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Investment Banking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In a nut shell…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Raise capital for corporate clients</a:t>
            </a:r>
          </a:p>
          <a:p>
            <a:pPr>
              <a:buNone/>
            </a:pPr>
            <a:r>
              <a:rPr lang="en-US" sz="2300" b="1" dirty="0" smtClean="0"/>
              <a:t>Ideal Candidates</a:t>
            </a:r>
          </a:p>
          <a:p>
            <a:pPr>
              <a:buNone/>
            </a:pPr>
            <a:r>
              <a:rPr lang="en-US" sz="2300" dirty="0" smtClean="0"/>
              <a:t>	Strong analytical and verbal skills, attention to detail </a:t>
            </a:r>
          </a:p>
          <a:p>
            <a:pPr>
              <a:buNone/>
            </a:pPr>
            <a:r>
              <a:rPr lang="en-US" sz="2300" b="1" dirty="0" smtClean="0"/>
              <a:t>Average Starting Salary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dirty="0" smtClean="0"/>
              <a:t>	65-85k +Bonus</a:t>
            </a:r>
          </a:p>
          <a:p>
            <a:pPr>
              <a:buNone/>
            </a:pPr>
            <a:r>
              <a:rPr lang="en-US" sz="2300" b="1" dirty="0" smtClean="0"/>
              <a:t>Average Hours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dirty="0" smtClean="0"/>
              <a:t>	75-100</a:t>
            </a:r>
          </a:p>
          <a:p>
            <a:pPr>
              <a:buNone/>
            </a:pPr>
            <a:r>
              <a:rPr lang="en-US" sz="2300" b="1" dirty="0" smtClean="0"/>
              <a:t>Exit Opportunities:</a:t>
            </a:r>
          </a:p>
          <a:p>
            <a:pPr>
              <a:buNone/>
            </a:pPr>
            <a:r>
              <a:rPr lang="en-US" sz="2300" dirty="0" smtClean="0"/>
              <a:t>	Anything! PE, HF, Corporate Development at Fortune 500 company or back to school at a top tier business school</a:t>
            </a:r>
          </a:p>
          <a:p>
            <a:pPr>
              <a:buNone/>
            </a:pPr>
            <a:r>
              <a:rPr lang="en-US" sz="2300" b="1" dirty="0" smtClean="0"/>
              <a:t>Respected Companies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dirty="0" smtClean="0"/>
              <a:t>	Goldman Sachs, </a:t>
            </a:r>
            <a:r>
              <a:rPr lang="en-US" sz="2300" dirty="0" err="1" smtClean="0"/>
              <a:t>Citi</a:t>
            </a:r>
            <a:r>
              <a:rPr lang="en-US" sz="2300" dirty="0" smtClean="0"/>
              <a:t>, Bank of America, </a:t>
            </a:r>
            <a:r>
              <a:rPr lang="en-US" sz="2300" dirty="0" err="1" smtClean="0"/>
              <a:t>Deutshe</a:t>
            </a:r>
            <a:r>
              <a:rPr lang="en-US" sz="2300" dirty="0" smtClean="0"/>
              <a:t> Bank, Credit Suisse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Investment Banking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Pro’s:</a:t>
            </a:r>
          </a:p>
          <a:p>
            <a:pPr>
              <a:buNone/>
            </a:pPr>
            <a:r>
              <a:rPr lang="en-US" sz="2300" dirty="0" smtClean="0"/>
              <a:t>	Very steep learning curve, work with really smart people, training, opens a lot of doors for exit opportunities</a:t>
            </a:r>
          </a:p>
          <a:p>
            <a:pPr>
              <a:buNone/>
            </a:pPr>
            <a:r>
              <a:rPr lang="en-US" sz="2300" b="1" dirty="0" smtClean="0"/>
              <a:t>Con’s:</a:t>
            </a:r>
          </a:p>
          <a:p>
            <a:pPr>
              <a:buNone/>
            </a:pPr>
            <a:r>
              <a:rPr lang="en-US" sz="2300" dirty="0" smtClean="0"/>
              <a:t>	Work/Life Balance – very long hours, very selective, work with all types of personalities</a:t>
            </a:r>
          </a:p>
          <a:p>
            <a:pPr>
              <a:buNone/>
            </a:pPr>
            <a:r>
              <a:rPr lang="en-US" sz="2300" b="1" dirty="0" smtClean="0"/>
              <a:t>Most Relevant Courses at MSU:</a:t>
            </a:r>
          </a:p>
          <a:p>
            <a:pPr>
              <a:buNone/>
            </a:pPr>
            <a:r>
              <a:rPr lang="en-US" sz="2300" dirty="0" smtClean="0"/>
              <a:t>	FI 311 – Building block</a:t>
            </a:r>
          </a:p>
          <a:p>
            <a:pPr>
              <a:buNone/>
            </a:pPr>
            <a:r>
              <a:rPr lang="en-US" sz="2300" dirty="0" smtClean="0"/>
              <a:t>	FI 414 – Case studies and modeling skills</a:t>
            </a:r>
          </a:p>
          <a:p>
            <a:pPr>
              <a:buNone/>
            </a:pPr>
            <a:r>
              <a:rPr lang="en-US" sz="2300" dirty="0" smtClean="0"/>
              <a:t>	FI 455 – Excel skills</a:t>
            </a:r>
          </a:p>
          <a:p>
            <a:pPr>
              <a:buNone/>
            </a:pPr>
            <a:r>
              <a:rPr lang="en-US" sz="2300" dirty="0" smtClean="0"/>
              <a:t>	ACC 201, 300, 301, 305 – Lots of Accounting is good to have for IB</a:t>
            </a:r>
          </a:p>
          <a:p>
            <a:pPr>
              <a:buNone/>
            </a:pPr>
            <a:r>
              <a:rPr lang="en-US" sz="2300" b="1" dirty="0" smtClean="0"/>
              <a:t>Other ideas:</a:t>
            </a:r>
          </a:p>
          <a:p>
            <a:pPr>
              <a:buNone/>
            </a:pPr>
            <a:r>
              <a:rPr lang="en-US" sz="2300" dirty="0" smtClean="0"/>
              <a:t>	Take on any leadership role and sell it in the interview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Typical Day in Investment Banking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6am: </a:t>
            </a:r>
            <a:r>
              <a:rPr lang="en-US" sz="2300" dirty="0" smtClean="0"/>
              <a:t>Snooze a couple more hours while your friends in S&amp;T are heading to work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9am: </a:t>
            </a:r>
            <a:r>
              <a:rPr lang="en-US" sz="2300" dirty="0" smtClean="0"/>
              <a:t>Arrive to the office, check email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10am: </a:t>
            </a:r>
            <a:r>
              <a:rPr lang="en-US" sz="2300" dirty="0" smtClean="0"/>
              <a:t>Work on valuation model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11am: </a:t>
            </a:r>
            <a:r>
              <a:rPr lang="en-US" sz="2300" dirty="0" smtClean="0"/>
              <a:t>Finish up pitch book for the presentation later today 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1pm: </a:t>
            </a:r>
            <a:r>
              <a:rPr lang="en-US" sz="2300" dirty="0" smtClean="0"/>
              <a:t>Conference call with deal team to discuss the deal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3pm: </a:t>
            </a:r>
            <a:r>
              <a:rPr lang="en-US" sz="2300" dirty="0" smtClean="0"/>
              <a:t>Get back to the cube and work more in Excel on transaction comparables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Typical Day in Investment Banking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5pm: </a:t>
            </a:r>
            <a:r>
              <a:rPr lang="en-US" sz="2300" dirty="0" smtClean="0"/>
              <a:t>Gather information from industry reports and put together a working group list for the deal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6pm: </a:t>
            </a:r>
            <a:r>
              <a:rPr lang="en-US" sz="2300" dirty="0" smtClean="0"/>
              <a:t>Throw together public information books and work on the discounted cash flow model (DCF)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9pm: </a:t>
            </a:r>
            <a:r>
              <a:rPr lang="en-US" sz="2300" dirty="0" smtClean="0"/>
              <a:t>Critique pitch book before it is sent to the Managing Director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11pm: </a:t>
            </a:r>
            <a:r>
              <a:rPr lang="en-US" sz="2300" dirty="0" smtClean="0"/>
              <a:t>Go home at this time on a good night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1am: </a:t>
            </a:r>
            <a:r>
              <a:rPr lang="en-US" sz="2300" dirty="0" smtClean="0"/>
              <a:t>Could be heading home at this time on some nights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Actuarial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best job in America for 2011 – </a:t>
            </a:r>
            <a:r>
              <a:rPr lang="en-US" altLang="zh-CN" i="1" dirty="0" smtClean="0"/>
              <a:t>CNBC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Named best job in 2010 – </a:t>
            </a:r>
            <a:r>
              <a:rPr lang="en-US" altLang="zh-CN" i="1" dirty="0" smtClean="0"/>
              <a:t>Wall St. Journal</a:t>
            </a:r>
          </a:p>
          <a:p>
            <a:endParaRPr lang="en-US" altLang="zh-CN" dirty="0" smtClean="0"/>
          </a:p>
          <a:p>
            <a:r>
              <a:rPr lang="en-US" dirty="0" smtClean="0"/>
              <a:t>1 of the 10 jobs that pay $80,000/year – </a:t>
            </a:r>
            <a:r>
              <a:rPr lang="en-US" i="1" dirty="0" smtClean="0"/>
              <a:t>CNN</a:t>
            </a:r>
          </a:p>
          <a:p>
            <a:endParaRPr lang="en-US" dirty="0" smtClean="0"/>
          </a:p>
          <a:p>
            <a:r>
              <a:rPr lang="en-US" dirty="0" smtClean="0"/>
              <a:t>Top paying jobs – </a:t>
            </a:r>
            <a:r>
              <a:rPr lang="en-US" i="1" dirty="0" smtClean="0"/>
              <a:t>Yahoo Finance</a:t>
            </a:r>
          </a:p>
          <a:p>
            <a:r>
              <a:rPr lang="en-US" altLang="zh-CN" dirty="0" smtClean="0"/>
              <a:t>………..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Actuarial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Determine how much an insurance company should charge for auto insurance, for homeowners insurance, as well as for business, taking into account many factors. (Property)</a:t>
            </a:r>
          </a:p>
          <a:p>
            <a:endParaRPr lang="en-US" dirty="0" smtClean="0"/>
          </a:p>
          <a:p>
            <a:r>
              <a:rPr lang="en-US" dirty="0" smtClean="0"/>
              <a:t>Develop life insurance products so that children will be cared for in the event of an accident?  (Life Annuity)</a:t>
            </a:r>
          </a:p>
          <a:p>
            <a:endParaRPr lang="en-US" dirty="0" smtClean="0"/>
          </a:p>
          <a:p>
            <a:r>
              <a:rPr lang="en-US" dirty="0" smtClean="0"/>
              <a:t>Help companies establish their retirement plans. (Retirement Benefit)</a:t>
            </a:r>
          </a:p>
          <a:p>
            <a:endParaRPr lang="en-US" dirty="0" smtClean="0"/>
          </a:p>
          <a:p>
            <a:r>
              <a:rPr lang="en-US" dirty="0" smtClean="0"/>
              <a:t>Assist banks and other financial institutions in managing their assets and liabilities and develop ways to manage financial risk. (Finance)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219200"/>
            <a:ext cx="42291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Eli Broad College of Business Overview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295400"/>
            <a:ext cx="329565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876800"/>
            <a:ext cx="35814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Actuarial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In a nut shell…</a:t>
            </a:r>
          </a:p>
          <a:p>
            <a:pPr>
              <a:buNone/>
            </a:pPr>
            <a:r>
              <a:rPr lang="en-US" sz="2300" dirty="0" smtClean="0"/>
              <a:t>	Actuary e</a:t>
            </a:r>
            <a:r>
              <a:rPr lang="en-US" sz="2400" dirty="0" smtClean="0"/>
              <a:t>valuate the likelihood of future events and </a:t>
            </a:r>
            <a:r>
              <a:rPr lang="en-US" sz="2300" dirty="0" smtClean="0"/>
              <a:t>manage risk </a:t>
            </a:r>
          </a:p>
          <a:p>
            <a:pPr>
              <a:buNone/>
            </a:pPr>
            <a:r>
              <a:rPr lang="en-US" sz="2300" b="1" dirty="0" smtClean="0"/>
              <a:t>Ideal Candidates</a:t>
            </a:r>
          </a:p>
          <a:p>
            <a:pPr>
              <a:buNone/>
            </a:pPr>
            <a:r>
              <a:rPr lang="en-US" sz="2400" dirty="0" smtClean="0"/>
              <a:t>	Specialized math knowledge: Calculus, statistics, probability;</a:t>
            </a:r>
          </a:p>
          <a:p>
            <a:pPr>
              <a:buNone/>
            </a:pPr>
            <a:r>
              <a:rPr lang="en-US" sz="2400" dirty="0" smtClean="0"/>
              <a:t>	Keen analytical, project management, and problem solving skills;</a:t>
            </a:r>
          </a:p>
          <a:p>
            <a:pPr>
              <a:buNone/>
            </a:pPr>
            <a:r>
              <a:rPr lang="en-US" sz="2400" dirty="0" smtClean="0"/>
              <a:t>	Good business sense - Finance, Accounting, Economics;</a:t>
            </a:r>
          </a:p>
          <a:p>
            <a:pPr>
              <a:buNone/>
            </a:pPr>
            <a:r>
              <a:rPr lang="en-US" sz="2400" dirty="0" smtClean="0"/>
              <a:t>	Solid communication skills;</a:t>
            </a:r>
          </a:p>
          <a:p>
            <a:pPr>
              <a:buNone/>
            </a:pPr>
            <a:r>
              <a:rPr lang="en-US" sz="2400" dirty="0" smtClean="0"/>
              <a:t>	Strong computer skills (Excel, SAS, other programming languages, etc);</a:t>
            </a:r>
            <a:endParaRPr lang="en-US" sz="2300" dirty="0" smtClean="0"/>
          </a:p>
          <a:p>
            <a:pPr>
              <a:buNone/>
            </a:pPr>
            <a:r>
              <a:rPr lang="en-US" sz="2300" b="1" dirty="0" smtClean="0"/>
              <a:t>Average Starting Salary</a:t>
            </a:r>
            <a:r>
              <a:rPr lang="en-US" sz="2300" dirty="0" smtClean="0"/>
              <a:t>: $56,320 (</a:t>
            </a:r>
            <a:r>
              <a:rPr lang="en-US" sz="2400" dirty="0" smtClean="0"/>
              <a:t>potential $150,000 to $250,000 )</a:t>
            </a:r>
            <a:r>
              <a:rPr lang="en-US" sz="2300" dirty="0" smtClean="0"/>
              <a:t>	</a:t>
            </a:r>
          </a:p>
          <a:p>
            <a:pPr>
              <a:buNone/>
            </a:pPr>
            <a:r>
              <a:rPr lang="en-US" sz="2300" b="1" dirty="0" smtClean="0"/>
              <a:t>Average Hours</a:t>
            </a:r>
            <a:r>
              <a:rPr lang="en-US" sz="2300" dirty="0" smtClean="0"/>
              <a:t>:</a:t>
            </a:r>
            <a:r>
              <a:rPr lang="en-US" sz="2300" b="1" dirty="0" smtClean="0"/>
              <a:t> </a:t>
            </a:r>
            <a:r>
              <a:rPr lang="en-US" sz="2300" dirty="0" smtClean="0"/>
              <a:t>at least 40 hours</a:t>
            </a:r>
          </a:p>
          <a:p>
            <a:pPr>
              <a:buNone/>
            </a:pPr>
            <a:r>
              <a:rPr lang="en-US" sz="2300" b="1" dirty="0" smtClean="0"/>
              <a:t>Respected Companies</a:t>
            </a:r>
            <a:r>
              <a:rPr lang="en-US" sz="2300" dirty="0" smtClean="0"/>
              <a:t>:</a:t>
            </a:r>
            <a:r>
              <a:rPr lang="en-US" sz="2400" dirty="0" smtClean="0"/>
              <a:t> Deloitte Consulting LLPA, Nationwide Insurance,  MetLife Insurance, Fidelity, etc</a:t>
            </a: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	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Actuarial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300" b="1" dirty="0" smtClean="0"/>
              <a:t>Actuarial Exams</a:t>
            </a:r>
            <a:r>
              <a:rPr lang="en-US" altLang="zh-CN" sz="2300" dirty="0" smtClean="0"/>
              <a:t>: 5 preliminary SOA exams, VEE credits in Economics, corporate Finance, and applied statistics –ASA (80 – 165)</a:t>
            </a:r>
          </a:p>
          <a:p>
            <a:pPr>
              <a:buNone/>
            </a:pPr>
            <a:r>
              <a:rPr lang="en-US" altLang="zh-CN" sz="2300" dirty="0" smtClean="0"/>
              <a:t>Pass other 5 exams in selected track – FSA (100 – 500+)</a:t>
            </a:r>
            <a:endParaRPr lang="zh-CN" altLang="en-US" sz="2400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Pro’s: </a:t>
            </a:r>
            <a:r>
              <a:rPr lang="en-US" sz="2300" dirty="0" smtClean="0"/>
              <a:t>Higher Salary with better balance between work and life.</a:t>
            </a:r>
            <a:r>
              <a:rPr lang="en-US" sz="2400" dirty="0" smtClean="0"/>
              <a:t> Less physical demands, more job security among top paying jobs.</a:t>
            </a:r>
            <a:endParaRPr lang="en-US" sz="2300" dirty="0" smtClean="0"/>
          </a:p>
          <a:p>
            <a:pPr>
              <a:buNone/>
            </a:pPr>
            <a:r>
              <a:rPr lang="en-US" sz="2300" b="1" dirty="0" smtClean="0"/>
              <a:t>Con’s: </a:t>
            </a:r>
            <a:r>
              <a:rPr lang="en-US" sz="2300" dirty="0" smtClean="0"/>
              <a:t>hard to be qualified to work in this field, keep taking exams throughout your life (6-10 years and even more)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b="1" dirty="0" smtClean="0"/>
              <a:t>Most Relevant Courses at MSU: </a:t>
            </a:r>
            <a:r>
              <a:rPr lang="en-US" sz="2300" dirty="0" smtClean="0"/>
              <a:t>FI311, FI321, FI379(MFE), MTH360(FM), STT441(P), STT455(MLC), EC, ACC </a:t>
            </a:r>
          </a:p>
          <a:p>
            <a:pPr>
              <a:buNone/>
            </a:pPr>
            <a:r>
              <a:rPr lang="en-US" sz="2300" b="1" dirty="0" smtClean="0"/>
              <a:t>Other ideas:  </a:t>
            </a:r>
            <a:r>
              <a:rPr lang="en-US" sz="2300" dirty="0" smtClean="0"/>
              <a:t>Visit </a:t>
            </a:r>
            <a:r>
              <a:rPr lang="en-US" sz="2300" dirty="0" smtClean="0">
                <a:hlinkClick r:id="rId3"/>
              </a:rPr>
              <a:t>www.soa.org</a:t>
            </a:r>
            <a:r>
              <a:rPr lang="en-US" sz="2300" dirty="0" smtClean="0"/>
              <a:t> &amp; </a:t>
            </a:r>
            <a:r>
              <a:rPr lang="en-US" sz="2300" dirty="0" smtClean="0">
                <a:hlinkClick r:id="rId4"/>
              </a:rPr>
              <a:t>www.beanactuary.org</a:t>
            </a: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                        Talk to Prof. </a:t>
            </a:r>
            <a:r>
              <a:rPr lang="en-US" sz="2400" dirty="0" smtClean="0"/>
              <a:t>Cohen, Albert </a:t>
            </a:r>
            <a:r>
              <a:rPr lang="en-US" sz="2400" dirty="0" smtClean="0">
                <a:hlinkClick r:id="rId5"/>
              </a:rPr>
              <a:t>acohen@msu.edu</a:t>
            </a:r>
            <a:endParaRPr lang="en-US" sz="2400" dirty="0" smtClean="0"/>
          </a:p>
          <a:p>
            <a:pPr>
              <a:buNone/>
            </a:pPr>
            <a:r>
              <a:rPr lang="en-US" sz="2300" dirty="0" smtClean="0"/>
              <a:t>                        Specialization in Actuarial Science</a:t>
            </a:r>
          </a:p>
          <a:p>
            <a:pPr>
              <a:buNone/>
            </a:pPr>
            <a:r>
              <a:rPr lang="en-US" sz="2300" b="1" dirty="0" smtClean="0"/>
              <a:t>	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199" y="3886200"/>
            <a:ext cx="783203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367051"/>
            <a:ext cx="5486400" cy="213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36401" y="1295400"/>
            <a:ext cx="340759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Eli Broad College of Business Overview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90600"/>
            <a:ext cx="8458200" cy="429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Eli Broad College of Business Overview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248400"/>
            <a:ext cx="2057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9144000" cy="5136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Eli Broad FINANCE Overview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Traditional Careers in Finance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Corporate Finance</a:t>
            </a:r>
          </a:p>
          <a:p>
            <a:r>
              <a:rPr lang="en-US" dirty="0" smtClean="0"/>
              <a:t>Wealth Management</a:t>
            </a:r>
          </a:p>
          <a:p>
            <a:r>
              <a:rPr lang="en-US" dirty="0" smtClean="0"/>
              <a:t>Consulting </a:t>
            </a:r>
          </a:p>
          <a:p>
            <a:r>
              <a:rPr lang="en-US" dirty="0" smtClean="0"/>
              <a:t>Equity Research</a:t>
            </a:r>
          </a:p>
          <a:p>
            <a:r>
              <a:rPr lang="en-US" dirty="0" smtClean="0"/>
              <a:t>Sales and Trading</a:t>
            </a:r>
          </a:p>
          <a:p>
            <a:r>
              <a:rPr lang="en-US" dirty="0" smtClean="0"/>
              <a:t>Investment Banking</a:t>
            </a:r>
          </a:p>
          <a:p>
            <a:r>
              <a:rPr lang="en-US" dirty="0" smtClean="0"/>
              <a:t>Second Step Careers: Hedge Funds, Venture Capital, Private Equity</a:t>
            </a:r>
            <a:endParaRPr lang="en-US" dirty="0"/>
          </a:p>
        </p:txBody>
      </p:sp>
      <p:pic>
        <p:nvPicPr>
          <p:cNvPr id="20482" name="Picture 2" descr="http://filer.livinginperu.com/news/WallStreet_fl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371600"/>
            <a:ext cx="3810000" cy="2857500"/>
          </a:xfrm>
          <a:prstGeom prst="rect">
            <a:avLst/>
          </a:prstGeom>
          <a:noFill/>
        </p:spPr>
      </p:pic>
      <p:sp>
        <p:nvSpPr>
          <p:cNvPr id="6" name="Right Brace 5"/>
          <p:cNvSpPr/>
          <p:nvPr/>
        </p:nvSpPr>
        <p:spPr>
          <a:xfrm>
            <a:off x="4114800" y="3276600"/>
            <a:ext cx="457200" cy="15240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6" idx="1"/>
            <a:endCxn id="10" idx="1"/>
          </p:cNvCxnSpPr>
          <p:nvPr/>
        </p:nvCxnSpPr>
        <p:spPr>
          <a:xfrm rot="10800000" flipH="1">
            <a:off x="4572000" y="3009276"/>
            <a:ext cx="1524000" cy="10293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0" y="2286000"/>
            <a:ext cx="2362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Capital Markets?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Corporate Finance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/>
              <a:t>In a nut shell…</a:t>
            </a:r>
          </a:p>
          <a:p>
            <a:pPr>
              <a:buNone/>
            </a:pPr>
            <a:r>
              <a:rPr lang="en-US" sz="2300" dirty="0" smtClean="0"/>
              <a:t>	Create value for the stockholders, ensure business runs smoothly</a:t>
            </a:r>
          </a:p>
          <a:p>
            <a:pPr>
              <a:buNone/>
            </a:pPr>
            <a:r>
              <a:rPr lang="en-US" sz="2300" b="1" dirty="0" smtClean="0"/>
              <a:t>Ideal Candidates</a:t>
            </a:r>
          </a:p>
          <a:p>
            <a:pPr>
              <a:buNone/>
            </a:pPr>
            <a:r>
              <a:rPr lang="en-US" sz="2300" dirty="0" smtClean="0"/>
              <a:t>	Undergrads with the ability to avoid crisis and generate solutions</a:t>
            </a:r>
          </a:p>
          <a:p>
            <a:pPr>
              <a:buNone/>
            </a:pPr>
            <a:r>
              <a:rPr lang="en-US" sz="2300" b="1" dirty="0" smtClean="0"/>
              <a:t>Average Starting Salary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dirty="0" smtClean="0"/>
              <a:t>	$35-50 K</a:t>
            </a:r>
          </a:p>
          <a:p>
            <a:pPr>
              <a:buNone/>
            </a:pPr>
            <a:r>
              <a:rPr lang="en-US" sz="2300" b="1" dirty="0" smtClean="0"/>
              <a:t>Average Hours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40 +</a:t>
            </a:r>
          </a:p>
          <a:p>
            <a:pPr>
              <a:buNone/>
            </a:pPr>
            <a:r>
              <a:rPr lang="en-US" sz="2300" b="1" dirty="0" smtClean="0"/>
              <a:t>Exit Opportunities:</a:t>
            </a:r>
          </a:p>
          <a:p>
            <a:pPr>
              <a:buNone/>
            </a:pPr>
            <a:r>
              <a:rPr lang="en-US" sz="2300" b="1" dirty="0" smtClean="0"/>
              <a:t>	</a:t>
            </a:r>
            <a:r>
              <a:rPr lang="en-US" sz="2300" dirty="0" smtClean="0"/>
              <a:t>Easier to advance within large company, possibility to join Accounting Firm</a:t>
            </a:r>
          </a:p>
          <a:p>
            <a:pPr>
              <a:buNone/>
            </a:pPr>
            <a:r>
              <a:rPr lang="en-US" sz="2300" b="1" dirty="0" smtClean="0"/>
              <a:t>Respected Companies</a:t>
            </a:r>
            <a:r>
              <a:rPr lang="en-US" sz="2300" dirty="0" smtClean="0"/>
              <a:t>:</a:t>
            </a:r>
          </a:p>
          <a:p>
            <a:pPr>
              <a:buNone/>
            </a:pPr>
            <a:r>
              <a:rPr lang="en-US" sz="2300" dirty="0" smtClean="0"/>
              <a:t>	Ford, GM, GE, General Mills, Dow Corning</a:t>
            </a:r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066800"/>
          <a:ext cx="7924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Eli Broa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 Broad Theme</Template>
  <TotalTime>2621</TotalTime>
  <Words>1438</Words>
  <Application>Microsoft Office PowerPoint</Application>
  <PresentationFormat>On-screen Show (4:3)</PresentationFormat>
  <Paragraphs>694</Paragraphs>
  <Slides>31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Eli Broad Theme</vt:lpstr>
      <vt:lpstr>Office Theme</vt:lpstr>
      <vt:lpstr>1_Office Theme</vt:lpstr>
      <vt:lpstr> Careers in Finance</vt:lpstr>
      <vt:lpstr>Slide 2</vt:lpstr>
      <vt:lpstr>Eli Broad College of Business Overview</vt:lpstr>
      <vt:lpstr>Eli Broad College of Business Overview</vt:lpstr>
      <vt:lpstr>Eli Broad College of Business Overview</vt:lpstr>
      <vt:lpstr>Eli Broad FINANCE Overview</vt:lpstr>
      <vt:lpstr>Traditional Careers in Finance</vt:lpstr>
      <vt:lpstr>Corporate Finance</vt:lpstr>
      <vt:lpstr>Slide 9</vt:lpstr>
      <vt:lpstr>Corporate Finance</vt:lpstr>
      <vt:lpstr>Typical Day in Corporate Finance</vt:lpstr>
      <vt:lpstr>Wealth Management</vt:lpstr>
      <vt:lpstr>Wealth Management</vt:lpstr>
      <vt:lpstr>Typical Day in Wealth Management</vt:lpstr>
      <vt:lpstr>Consulting</vt:lpstr>
      <vt:lpstr>Consulting</vt:lpstr>
      <vt:lpstr>Typical Day in Consulting</vt:lpstr>
      <vt:lpstr>Equity Research</vt:lpstr>
      <vt:lpstr>Equity Research</vt:lpstr>
      <vt:lpstr>Typical Day in Equity Research</vt:lpstr>
      <vt:lpstr>Sales and Trading</vt:lpstr>
      <vt:lpstr>Sales and Trading</vt:lpstr>
      <vt:lpstr>Typical Day in Sales and Trading</vt:lpstr>
      <vt:lpstr>Investment Banking</vt:lpstr>
      <vt:lpstr>Investment Banking</vt:lpstr>
      <vt:lpstr>Typical Day in Investment Banking</vt:lpstr>
      <vt:lpstr>Typical Day in Investment Banking</vt:lpstr>
      <vt:lpstr>Actuarial</vt:lpstr>
      <vt:lpstr>Actuarial</vt:lpstr>
      <vt:lpstr>Actuarial</vt:lpstr>
      <vt:lpstr>Actuarial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FAStudent</dc:creator>
  <cp:lastModifiedBy>coynemic</cp:lastModifiedBy>
  <cp:revision>140</cp:revision>
  <dcterms:created xsi:type="dcterms:W3CDTF">2011-09-13T17:04:55Z</dcterms:created>
  <dcterms:modified xsi:type="dcterms:W3CDTF">2011-09-13T18:22:25Z</dcterms:modified>
</cp:coreProperties>
</file>